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79" r:id="rId2"/>
    <p:sldId id="256" r:id="rId3"/>
    <p:sldId id="275" r:id="rId4"/>
    <p:sldId id="276" r:id="rId5"/>
    <p:sldId id="257" r:id="rId6"/>
    <p:sldId id="263" r:id="rId7"/>
    <p:sldId id="265" r:id="rId8"/>
    <p:sldId id="258" r:id="rId9"/>
    <p:sldId id="259" r:id="rId10"/>
    <p:sldId id="267" r:id="rId11"/>
    <p:sldId id="264" r:id="rId12"/>
    <p:sldId id="268" r:id="rId13"/>
    <p:sldId id="269" r:id="rId14"/>
    <p:sldId id="270" r:id="rId15"/>
    <p:sldId id="271" r:id="rId16"/>
    <p:sldId id="273" r:id="rId17"/>
    <p:sldId id="272"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8"/>
    <a:srgbClr val="EAEBE9"/>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19"/>
    <p:restoredTop sz="95953"/>
  </p:normalViewPr>
  <p:slideViewPr>
    <p:cSldViewPr snapToGrid="0" showGuides="1">
      <p:cViewPr varScale="1">
        <p:scale>
          <a:sx n="106" d="100"/>
          <a:sy n="106" d="100"/>
        </p:scale>
        <p:origin x="208" y="512"/>
      </p:cViewPr>
      <p:guideLst>
        <p:guide orient="horz" pos="2183"/>
        <p:guide pos="3863"/>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4040-B9E6-4099-008E-215F508C87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531510-141B-6222-5EE6-440763245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3004D0-8748-3C42-757A-0DECE54B16D8}"/>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D7F7B78E-DBC6-86A9-24B4-C5BFE66A0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91914-770E-A38F-E452-F70B03903964}"/>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1934101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6782-E82E-3342-AD33-972D9A6A22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925CD8-9EA4-AE93-1F1C-B95084EEDF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C862E-DC38-FFCB-22E5-9CF377146350}"/>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EF7DE07F-F099-3A85-0F58-623B6D965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DBB3B-D350-9582-6679-0D95DD27FA84}"/>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1586495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49F66E-5CEB-463B-4963-0D2A4FDDBA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2F75EF-D423-BB0F-477C-08C81BEF0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DCB1B-CB9F-4F5C-B2D7-ADD9CA1EE761}"/>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68DADE68-4B09-6FE2-899D-E3601C631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63249-0D2C-0063-95D4-F6AB8893F997}"/>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283586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120C-59B0-334E-800C-C4B8FB77C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DACCD-E4A4-08E2-B1D6-22BE49D46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20E4E-1CDE-0B3D-267B-DEC32673C01E}"/>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68DA28C4-22E2-D59B-2441-1E65DA695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92553-8AF3-EC64-B491-9DC12C38A68D}"/>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43289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C183-A422-01BC-427B-365C04E02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3297A-8259-B446-89B1-B28344F56B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7F396C-1A38-2079-7118-D90F9214F703}"/>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ECBCFADA-9438-DF65-DC0A-D0ADF5FE9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CEFD1-A029-E872-612F-30A6185CC490}"/>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370800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253A-FEDC-8F2D-71C3-8CD90EFCBD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6821E-FCB5-008B-1B04-C64026B1E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C6E096-7F8D-82AB-A793-5C2D518E96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0EF23D-5A87-B213-38F3-1DFDFAFBFF92}"/>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6" name="Footer Placeholder 5">
            <a:extLst>
              <a:ext uri="{FF2B5EF4-FFF2-40B4-BE49-F238E27FC236}">
                <a16:creationId xmlns:a16="http://schemas.microsoft.com/office/drawing/2014/main" id="{AA4DCD4A-E294-FD2D-3D91-7B517FE3F6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8F9D4-35F3-1A1A-16FE-30590C0C79CB}"/>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414908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7758-E770-CC51-3C48-43395120D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4F21B4-744A-6291-00BC-4987001BE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73B1E5-09A4-7E1D-D5BF-F45A519EC6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EE6F72-1740-EF8B-CCF1-3F567B0E6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EC8CB0-A921-C661-3DC5-919A72F9A7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60D9B6-96F4-076E-BF42-8A9E7776F9D5}"/>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8" name="Footer Placeholder 7">
            <a:extLst>
              <a:ext uri="{FF2B5EF4-FFF2-40B4-BE49-F238E27FC236}">
                <a16:creationId xmlns:a16="http://schemas.microsoft.com/office/drawing/2014/main" id="{24A1AA9D-E8C2-D240-0B4C-A99649F4C0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88C6D7-A622-431B-F1A5-85D234AB3D9C}"/>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100239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CBFB-AE80-1B27-F9DF-ED33AE0514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1B7AC7-B863-D1FA-2FB1-028CF9A8DF3C}"/>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4" name="Footer Placeholder 3">
            <a:extLst>
              <a:ext uri="{FF2B5EF4-FFF2-40B4-BE49-F238E27FC236}">
                <a16:creationId xmlns:a16="http://schemas.microsoft.com/office/drawing/2014/main" id="{B74D1E19-F4D9-29B6-6FF2-E2EF732F85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0B978-EDB9-0DA3-3206-8722B762BB2E}"/>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3484331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9932D-FF9A-DF25-4A03-6AAD80F2484E}"/>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3" name="Footer Placeholder 2">
            <a:extLst>
              <a:ext uri="{FF2B5EF4-FFF2-40B4-BE49-F238E27FC236}">
                <a16:creationId xmlns:a16="http://schemas.microsoft.com/office/drawing/2014/main" id="{A2A3BA07-CE89-1752-1A21-AF9EDCD795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8E3DE-08B5-D800-19E7-CD9F2BAB61E4}"/>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2595697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C171-01DF-C95D-AD07-13073BFD85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BB5A7A-71BB-5B78-4764-8194D2989E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E83CDB-346E-6CD9-63F7-77AC85805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487AD-4099-EE24-0BAB-A35C79946F3C}"/>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6" name="Footer Placeholder 5">
            <a:extLst>
              <a:ext uri="{FF2B5EF4-FFF2-40B4-BE49-F238E27FC236}">
                <a16:creationId xmlns:a16="http://schemas.microsoft.com/office/drawing/2014/main" id="{AE797DB7-4635-FD3B-6972-416AF96C6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B71CA-3B32-3986-453A-CCA0047C5FC6}"/>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135930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8A4F-9096-2932-2492-49CDEC21D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A9EDB-5E8F-4DE3-225A-908C60FA8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4E8184-264E-EB68-3F79-4216AEEA9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155BA-7CE8-0421-3CDA-6593130E32EC}"/>
              </a:ext>
            </a:extLst>
          </p:cNvPr>
          <p:cNvSpPr>
            <a:spLocks noGrp="1"/>
          </p:cNvSpPr>
          <p:nvPr>
            <p:ph type="dt" sz="half" idx="10"/>
          </p:nvPr>
        </p:nvSpPr>
        <p:spPr/>
        <p:txBody>
          <a:bodyPr/>
          <a:lstStyle/>
          <a:p>
            <a:fld id="{C9950F2F-5045-DD4E-926A-B0C59241F4C3}" type="datetimeFigureOut">
              <a:rPr lang="en-US" smtClean="0"/>
              <a:t>10/22/24</a:t>
            </a:fld>
            <a:endParaRPr lang="en-US"/>
          </a:p>
        </p:txBody>
      </p:sp>
      <p:sp>
        <p:nvSpPr>
          <p:cNvPr id="6" name="Footer Placeholder 5">
            <a:extLst>
              <a:ext uri="{FF2B5EF4-FFF2-40B4-BE49-F238E27FC236}">
                <a16:creationId xmlns:a16="http://schemas.microsoft.com/office/drawing/2014/main" id="{5AA8C7E4-80E3-B0EB-9C1B-049FCB9C3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F3374-C7FC-A4ED-4F26-B201BD46D939}"/>
              </a:ext>
            </a:extLst>
          </p:cNvPr>
          <p:cNvSpPr>
            <a:spLocks noGrp="1"/>
          </p:cNvSpPr>
          <p:nvPr>
            <p:ph type="sldNum" sz="quarter" idx="12"/>
          </p:nvPr>
        </p:nvSpPr>
        <p:spPr/>
        <p:txBody>
          <a:bodyPr/>
          <a:lstStyle/>
          <a:p>
            <a:fld id="{9AA2F572-1FE2-1342-94A4-BB182E8153BC}" type="slidenum">
              <a:rPr lang="en-US" smtClean="0"/>
              <a:t>‹#›</a:t>
            </a:fld>
            <a:endParaRPr lang="en-US"/>
          </a:p>
        </p:txBody>
      </p:sp>
    </p:spTree>
    <p:extLst>
      <p:ext uri="{BB962C8B-B14F-4D97-AF65-F5344CB8AC3E}">
        <p14:creationId xmlns:p14="http://schemas.microsoft.com/office/powerpoint/2010/main" val="145822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878A9E-C60B-89E3-9B76-73093DE43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855748-D4A8-1274-E39E-403C3D8B0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82109-E474-B904-1AE3-E5F1DE5C4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950F2F-5045-DD4E-926A-B0C59241F4C3}" type="datetimeFigureOut">
              <a:rPr lang="en-US" smtClean="0"/>
              <a:t>10/22/24</a:t>
            </a:fld>
            <a:endParaRPr lang="en-US"/>
          </a:p>
        </p:txBody>
      </p:sp>
      <p:sp>
        <p:nvSpPr>
          <p:cNvPr id="5" name="Footer Placeholder 4">
            <a:extLst>
              <a:ext uri="{FF2B5EF4-FFF2-40B4-BE49-F238E27FC236}">
                <a16:creationId xmlns:a16="http://schemas.microsoft.com/office/drawing/2014/main" id="{16333417-FEFC-03DA-EE95-1F626FE5FF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19C1D6C-1A75-E5DC-8EFB-FA1E4FEC8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A2F572-1FE2-1342-94A4-BB182E8153BC}" type="slidenum">
              <a:rPr lang="en-US" smtClean="0"/>
              <a:t>‹#›</a:t>
            </a:fld>
            <a:endParaRPr lang="en-US"/>
          </a:p>
        </p:txBody>
      </p:sp>
    </p:spTree>
    <p:extLst>
      <p:ext uri="{BB962C8B-B14F-4D97-AF65-F5344CB8AC3E}">
        <p14:creationId xmlns:p14="http://schemas.microsoft.com/office/powerpoint/2010/main" val="31207777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23.png"/><Relationship Id="rId2" Type="http://schemas.openxmlformats.org/officeDocument/2006/relationships/image" Target="../media/image69.png"/><Relationship Id="rId16" Type="http://schemas.openxmlformats.org/officeDocument/2006/relationships/hyperlink" Target="NN_QC/Tensor_train/TCI_Example_nF.ipynb" TargetMode="Externa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hyperlink" Target="NN_QC/Tensor_train/TCI_Example_nF.ipynb" TargetMode="External"/><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3" Type="http://schemas.openxmlformats.org/officeDocument/2006/relationships/image" Target="../media/image86.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99.png"/><Relationship Id="rId10" Type="http://schemas.openxmlformats.org/officeDocument/2006/relationships/hyperlink" Target="NN_QC/Tensor_train/codes/Pi_VS_E.png" TargetMode="External"/><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4.png"/><Relationship Id="rId18" Type="http://schemas.openxmlformats.org/officeDocument/2006/relationships/image" Target="../media/image119.png"/><Relationship Id="rId26" Type="http://schemas.openxmlformats.org/officeDocument/2006/relationships/hyperlink" Target="NN_QC/Tensor_train/TCI_polarization_zipup/TCI_polarization_1D_zipup%20copy.ipynb" TargetMode="External"/><Relationship Id="rId3" Type="http://schemas.openxmlformats.org/officeDocument/2006/relationships/image" Target="../media/image96.png"/><Relationship Id="rId21" Type="http://schemas.openxmlformats.org/officeDocument/2006/relationships/image" Target="../media/image122.png"/><Relationship Id="rId7" Type="http://schemas.openxmlformats.org/officeDocument/2006/relationships/image" Target="../media/image112.png"/><Relationship Id="rId12" Type="http://schemas.openxmlformats.org/officeDocument/2006/relationships/image" Target="../media/image97.png"/><Relationship Id="rId17" Type="http://schemas.openxmlformats.org/officeDocument/2006/relationships/image" Target="../media/image118.png"/><Relationship Id="rId25" Type="http://schemas.openxmlformats.org/officeDocument/2006/relationships/hyperlink" Target="NN_QC/Tensor_train/TCI_polarization_zipup/TCI_polarization_1D_zipup.ipynb" TargetMode="External"/><Relationship Id="rId2" Type="http://schemas.openxmlformats.org/officeDocument/2006/relationships/image" Target="../media/image9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5.png"/><Relationship Id="rId5" Type="http://schemas.openxmlformats.org/officeDocument/2006/relationships/image" Target="../media/image110.png"/><Relationship Id="rId15" Type="http://schemas.openxmlformats.org/officeDocument/2006/relationships/image" Target="../media/image108.png"/><Relationship Id="rId23" Type="http://schemas.openxmlformats.org/officeDocument/2006/relationships/image" Target="../media/image124.png"/><Relationship Id="rId28" Type="http://schemas.openxmlformats.org/officeDocument/2006/relationships/image" Target="../media/image131.png"/><Relationship Id="rId10" Type="http://schemas.openxmlformats.org/officeDocument/2006/relationships/image" Target="../media/image115.png"/><Relationship Id="rId19" Type="http://schemas.openxmlformats.org/officeDocument/2006/relationships/image" Target="../media/image120.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07.png"/><Relationship Id="rId22" Type="http://schemas.openxmlformats.org/officeDocument/2006/relationships/image" Target="../media/image123.png"/><Relationship Id="rId27" Type="http://schemas.openxmlformats.org/officeDocument/2006/relationships/image" Target="../media/image130.png"/></Relationships>
</file>

<file path=ppt/slides/_rels/slide1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27.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126.png"/><Relationship Id="rId16"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33.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29.png"/></Relationships>
</file>

<file path=ppt/slides/_rels/slide1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60.png"/><Relationship Id="rId18" Type="http://schemas.openxmlformats.org/officeDocument/2006/relationships/image" Target="../media/image158.png"/><Relationship Id="rId3" Type="http://schemas.openxmlformats.org/officeDocument/2006/relationships/image" Target="../media/image138.png"/><Relationship Id="rId7" Type="http://schemas.openxmlformats.org/officeDocument/2006/relationships/image" Target="../media/image139.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image" Target="../media/image149.png"/><Relationship Id="rId16"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46.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png"/><Relationship Id="rId19" Type="http://schemas.openxmlformats.org/officeDocument/2006/relationships/image" Target="../media/image159.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s>
</file>

<file path=ppt/slides/_rels/slide1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67.png"/><Relationship Id="rId11" Type="http://schemas.openxmlformats.org/officeDocument/2006/relationships/image" Target="../media/image170.png"/><Relationship Id="rId5" Type="http://schemas.openxmlformats.org/officeDocument/2006/relationships/image" Target="../media/image166.png"/><Relationship Id="rId15" Type="http://schemas.openxmlformats.org/officeDocument/2006/relationships/image" Target="../media/image174.png"/><Relationship Id="rId10" Type="http://schemas.openxmlformats.org/officeDocument/2006/relationships/hyperlink" Target="https://arxiv.org/search/quant-ph?searchtype=author&amp;query=Garcia-Escartin,+J+C" TargetMode="External"/><Relationship Id="rId19" Type="http://schemas.openxmlformats.org/officeDocument/2006/relationships/image" Target="../media/image178.png"/><Relationship Id="rId4" Type="http://schemas.openxmlformats.org/officeDocument/2006/relationships/image" Target="../media/image165.png"/><Relationship Id="rId9" Type="http://schemas.openxmlformats.org/officeDocument/2006/relationships/hyperlink" Target="https://arxiv.org/search/quant-ph?searchtype=author&amp;query=Ruiz-Perez,+L" TargetMode="External"/><Relationship Id="rId14" Type="http://schemas.openxmlformats.org/officeDocument/2006/relationships/image" Target="../media/image1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journals.aps.org/prx/abstract/10.1103/PhysRevX.12.041018" TargetMode="External"/><Relationship Id="rId2" Type="http://schemas.openxmlformats.org/officeDocument/2006/relationships/hyperlink" Target="https://www.youtube.com/watch?v=T23Ld3O7xjs" TargetMode="External"/><Relationship Id="rId1" Type="http://schemas.openxmlformats.org/officeDocument/2006/relationships/slideLayout" Target="../slideLayouts/slideLayout1.xml"/><Relationship Id="rId4" Type="http://schemas.openxmlformats.org/officeDocument/2006/relationships/hyperlink" Target="https://journals.aps.org/prx/abstract/10.1103/PhysRevX.13.021015"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1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3.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11.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21" Type="http://schemas.openxmlformats.org/officeDocument/2006/relationships/image" Target="../media/image55.png"/><Relationship Id="rId34" Type="http://schemas.openxmlformats.org/officeDocument/2006/relationships/image" Target="../media/image38.png"/><Relationship Id="rId7" Type="http://schemas.openxmlformats.org/officeDocument/2006/relationships/image" Target="../media/image410.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37.png"/><Relationship Id="rId2" Type="http://schemas.openxmlformats.org/officeDocument/2006/relationships/image" Target="../media/image29.png"/><Relationship Id="rId16" Type="http://schemas.openxmlformats.org/officeDocument/2006/relationships/image" Target="../media/image31.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36.png"/><Relationship Id="rId37" Type="http://schemas.openxmlformats.org/officeDocument/2006/relationships/image" Target="../media/image71.png"/><Relationship Id="rId5" Type="http://schemas.openxmlformats.org/officeDocument/2006/relationships/image" Target="../media/image390.png"/><Relationship Id="rId15" Type="http://schemas.openxmlformats.org/officeDocument/2006/relationships/image" Target="../media/image49.png"/><Relationship Id="rId23" Type="http://schemas.openxmlformats.org/officeDocument/2006/relationships/image" Target="../media/image33.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32.png"/><Relationship Id="rId31" Type="http://schemas.openxmlformats.org/officeDocument/2006/relationships/image" Target="../media/image35.png"/><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34.png"/><Relationship Id="rId35" Type="http://schemas.openxmlformats.org/officeDocument/2006/relationships/image" Target="../media/image16.png"/><Relationship Id="rId8" Type="http://schemas.openxmlformats.org/officeDocument/2006/relationships/image" Target="../media/image420.png"/><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210.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111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5" Type="http://schemas.openxmlformats.org/officeDocument/2006/relationships/image" Target="../media/image42.png"/><Relationship Id="rId10" Type="http://schemas.openxmlformats.org/officeDocument/2006/relationships/image" Target="../media/image57.png"/><Relationship Id="rId4" Type="http://schemas.openxmlformats.org/officeDocument/2006/relationships/image" Target="../media/image41.png"/><Relationship Id="rId9" Type="http://schemas.openxmlformats.org/officeDocument/2006/relationships/image" Target="../media/image53.png"/><Relationship Id="rId14" Type="http://schemas.openxmlformats.org/officeDocument/2006/relationships/image" Target="../media/image1310.png"/></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18" Type="http://schemas.openxmlformats.org/officeDocument/2006/relationships/image" Target="../media/image290.png"/><Relationship Id="rId3" Type="http://schemas.openxmlformats.org/officeDocument/2006/relationships/image" Target="../media/image1410.png"/><Relationship Id="rId21" Type="http://schemas.openxmlformats.org/officeDocument/2006/relationships/image" Target="../media/image320.png"/><Relationship Id="rId7" Type="http://schemas.openxmlformats.org/officeDocument/2006/relationships/image" Target="../media/image180.png"/><Relationship Id="rId12" Type="http://schemas.openxmlformats.org/officeDocument/2006/relationships/image" Target="../media/image230.png"/><Relationship Id="rId17" Type="http://schemas.openxmlformats.org/officeDocument/2006/relationships/image" Target="../media/image280.png"/><Relationship Id="rId2" Type="http://schemas.openxmlformats.org/officeDocument/2006/relationships/image" Target="../media/image57.png"/><Relationship Id="rId16" Type="http://schemas.openxmlformats.org/officeDocument/2006/relationships/image" Target="../media/image270.png"/><Relationship Id="rId20"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7.png"/><Relationship Id="rId24" Type="http://schemas.openxmlformats.org/officeDocument/2006/relationships/image" Target="../media/image340.png"/><Relationship Id="rId5" Type="http://schemas.openxmlformats.org/officeDocument/2006/relationships/image" Target="../media/image1610.png"/><Relationship Id="rId15" Type="http://schemas.openxmlformats.org/officeDocument/2006/relationships/image" Target="../media/image68.png"/><Relationship Id="rId23" Type="http://schemas.openxmlformats.org/officeDocument/2006/relationships/image" Target="../media/image330.png"/><Relationship Id="rId10" Type="http://schemas.openxmlformats.org/officeDocument/2006/relationships/image" Target="../media/image66.png"/><Relationship Id="rId19" Type="http://schemas.openxmlformats.org/officeDocument/2006/relationships/image" Target="../media/image300.png"/><Relationship Id="rId4" Type="http://schemas.openxmlformats.org/officeDocument/2006/relationships/image" Target="../media/image1510.png"/><Relationship Id="rId9" Type="http://schemas.openxmlformats.org/officeDocument/2006/relationships/image" Target="../media/image65.png"/><Relationship Id="rId14" Type="http://schemas.openxmlformats.org/officeDocument/2006/relationships/image" Target="../media/image250.png"/><Relationship Id="rId22" Type="http://schemas.openxmlformats.org/officeDocument/2006/relationships/image" Target="../media/image12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DE99EA-FFD6-F3B5-80F9-A8856A35F5AD}"/>
              </a:ext>
            </a:extLst>
          </p:cNvPr>
          <p:cNvPicPr>
            <a:picLocks noChangeAspect="1"/>
          </p:cNvPicPr>
          <p:nvPr/>
        </p:nvPicPr>
        <p:blipFill>
          <a:blip r:embed="rId2"/>
          <a:srcRect r="-2" b="6168"/>
          <a:stretch/>
        </p:blipFill>
        <p:spPr>
          <a:xfrm flipH="1">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0" name="Freeform: Shape 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1">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421AE877-5995-3098-1633-CB8772AA1AAF}"/>
              </a:ext>
            </a:extLst>
          </p:cNvPr>
          <p:cNvSpPr txBox="1"/>
          <p:nvPr/>
        </p:nvSpPr>
        <p:spPr>
          <a:xfrm>
            <a:off x="355473" y="2288067"/>
            <a:ext cx="5065776" cy="3402363"/>
          </a:xfrm>
          <a:prstGeom prst="rect">
            <a:avLst/>
          </a:prstGeom>
        </p:spPr>
        <p:txBody>
          <a:bodyPr vert="horz" lIns="91440" tIns="45720" rIns="91440" bIns="45720" rtlCol="0" anchor="t">
            <a:normAutofit/>
          </a:bodyPr>
          <a:lstStyle/>
          <a:p>
            <a:pPr>
              <a:lnSpc>
                <a:spcPct val="90000"/>
              </a:lnSpc>
              <a:spcAft>
                <a:spcPts val="600"/>
              </a:spcAft>
            </a:pPr>
            <a:r>
              <a:rPr lang="en-US" sz="2800" dirty="0"/>
              <a:t> Quantic Tensor Train (QTT)</a:t>
            </a:r>
          </a:p>
          <a:p>
            <a:pPr indent="-228600">
              <a:lnSpc>
                <a:spcPct val="90000"/>
              </a:lnSpc>
              <a:spcAft>
                <a:spcPts val="600"/>
              </a:spcAft>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634DD198-5526-169C-7394-51AF7C539AF6}"/>
              </a:ext>
            </a:extLst>
          </p:cNvPr>
          <p:cNvSpPr txBox="1"/>
          <p:nvPr/>
        </p:nvSpPr>
        <p:spPr>
          <a:xfrm>
            <a:off x="437769" y="3280847"/>
            <a:ext cx="6106332" cy="369332"/>
          </a:xfrm>
          <a:prstGeom prst="rect">
            <a:avLst/>
          </a:prstGeom>
          <a:noFill/>
        </p:spPr>
        <p:txBody>
          <a:bodyPr wrap="square">
            <a:spAutoFit/>
          </a:bodyPr>
          <a:lstStyle/>
          <a:p>
            <a:r>
              <a:rPr lang="en-US" dirty="0" err="1"/>
              <a:t>Scaffidi’s</a:t>
            </a:r>
            <a:r>
              <a:rPr lang="en-US" dirty="0"/>
              <a:t> Group meeting Oct 22nd </a:t>
            </a:r>
          </a:p>
        </p:txBody>
      </p:sp>
      <p:sp>
        <p:nvSpPr>
          <p:cNvPr id="7" name="TextBox 6">
            <a:extLst>
              <a:ext uri="{FF2B5EF4-FFF2-40B4-BE49-F238E27FC236}">
                <a16:creationId xmlns:a16="http://schemas.microsoft.com/office/drawing/2014/main" id="{567A9EBA-7A90-53E8-C23F-2F6A9C442635}"/>
              </a:ext>
            </a:extLst>
          </p:cNvPr>
          <p:cNvSpPr txBox="1"/>
          <p:nvPr/>
        </p:nvSpPr>
        <p:spPr>
          <a:xfrm>
            <a:off x="437769" y="4116306"/>
            <a:ext cx="6106332" cy="369332"/>
          </a:xfrm>
          <a:prstGeom prst="rect">
            <a:avLst/>
          </a:prstGeom>
          <a:noFill/>
        </p:spPr>
        <p:txBody>
          <a:bodyPr wrap="square">
            <a:spAutoFit/>
          </a:bodyPr>
          <a:lstStyle/>
          <a:p>
            <a:r>
              <a:rPr lang="en-US" dirty="0"/>
              <a:t>Omid Tavakol </a:t>
            </a:r>
          </a:p>
        </p:txBody>
      </p:sp>
      <p:pic>
        <p:nvPicPr>
          <p:cNvPr id="9" name="Picture 2" descr="University of California, Irvine - Wikipedia">
            <a:extLst>
              <a:ext uri="{FF2B5EF4-FFF2-40B4-BE49-F238E27FC236}">
                <a16:creationId xmlns:a16="http://schemas.microsoft.com/office/drawing/2014/main" id="{DA89A31E-7DAC-7F01-D863-140C426A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6" y="167124"/>
            <a:ext cx="1167564" cy="10988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D8742C-FDA8-98EC-2EE5-6000A1196C16}"/>
              </a:ext>
            </a:extLst>
          </p:cNvPr>
          <p:cNvSpPr txBox="1"/>
          <p:nvPr/>
        </p:nvSpPr>
        <p:spPr>
          <a:xfrm>
            <a:off x="742950" y="8877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1172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54BD1C-6981-F6A7-29D8-955637E4F22B}"/>
              </a:ext>
            </a:extLst>
          </p:cNvPr>
          <p:cNvSpPr txBox="1"/>
          <p:nvPr/>
        </p:nvSpPr>
        <p:spPr>
          <a:xfrm>
            <a:off x="950495" y="1585840"/>
            <a:ext cx="6229975" cy="2585323"/>
          </a:xfrm>
          <a:prstGeom prst="rect">
            <a:avLst/>
          </a:prstGeom>
          <a:noFill/>
        </p:spPr>
        <p:txBody>
          <a:bodyPr wrap="none" rtlCol="0">
            <a:spAutoFit/>
          </a:bodyPr>
          <a:lstStyle/>
          <a:p>
            <a:r>
              <a:rPr lang="en-US" dirty="0"/>
              <a:t>Calculating with the MPS:</a:t>
            </a:r>
          </a:p>
          <a:p>
            <a:endParaRPr lang="en-US" dirty="0"/>
          </a:p>
          <a:p>
            <a:pPr marL="342900" indent="-342900">
              <a:buAutoNum type="arabicParenR"/>
            </a:pPr>
            <a:r>
              <a:rPr lang="en-US" dirty="0"/>
              <a:t>Sum over Matsubara Frequency (different network) </a:t>
            </a:r>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Polarization in 1D (</a:t>
            </a:r>
            <a:r>
              <a:rPr lang="en-US" dirty="0" err="1"/>
              <a:t>Linhard</a:t>
            </a:r>
            <a:r>
              <a:rPr lang="en-US" dirty="0"/>
              <a:t> function+ cos(p) as dispersion)</a:t>
            </a:r>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2D Polarization Graphene </a:t>
            </a:r>
          </a:p>
        </p:txBody>
      </p:sp>
      <p:sp>
        <p:nvSpPr>
          <p:cNvPr id="3" name="TextBox 2">
            <a:extLst>
              <a:ext uri="{FF2B5EF4-FFF2-40B4-BE49-F238E27FC236}">
                <a16:creationId xmlns:a16="http://schemas.microsoft.com/office/drawing/2014/main" id="{3882D40E-0766-E212-3E08-75896440E295}"/>
              </a:ext>
            </a:extLst>
          </p:cNvPr>
          <p:cNvSpPr txBox="1"/>
          <p:nvPr/>
        </p:nvSpPr>
        <p:spPr>
          <a:xfrm>
            <a:off x="950495" y="745958"/>
            <a:ext cx="1555234" cy="461665"/>
          </a:xfrm>
          <a:prstGeom prst="rect">
            <a:avLst/>
          </a:prstGeom>
          <a:noFill/>
        </p:spPr>
        <p:txBody>
          <a:bodyPr wrap="none" rtlCol="0">
            <a:spAutoFit/>
          </a:bodyPr>
          <a:lstStyle/>
          <a:p>
            <a:r>
              <a:rPr lang="en-US" sz="2400" b="1" dirty="0"/>
              <a:t>Examples</a:t>
            </a:r>
          </a:p>
        </p:txBody>
      </p:sp>
    </p:spTree>
    <p:extLst>
      <p:ext uri="{BB962C8B-B14F-4D97-AF65-F5344CB8AC3E}">
        <p14:creationId xmlns:p14="http://schemas.microsoft.com/office/powerpoint/2010/main" val="176901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40875-8848-C566-63BC-B54926F5F392}"/>
              </a:ext>
            </a:extLst>
          </p:cNvPr>
          <p:cNvSpPr txBox="1"/>
          <p:nvPr/>
        </p:nvSpPr>
        <p:spPr>
          <a:xfrm>
            <a:off x="442913" y="528638"/>
            <a:ext cx="2017412" cy="369332"/>
          </a:xfrm>
          <a:prstGeom prst="rect">
            <a:avLst/>
          </a:prstGeom>
          <a:noFill/>
        </p:spPr>
        <p:txBody>
          <a:bodyPr wrap="none" rtlCol="0">
            <a:spAutoFit/>
          </a:bodyPr>
          <a:lstStyle/>
          <a:p>
            <a:r>
              <a:rPr lang="en-US" dirty="0"/>
              <a:t>Simplest Example:</a:t>
            </a:r>
          </a:p>
        </p:txBody>
      </p:sp>
      <p:sp>
        <p:nvSpPr>
          <p:cNvPr id="3" name="TextBox 2">
            <a:extLst>
              <a:ext uri="{FF2B5EF4-FFF2-40B4-BE49-F238E27FC236}">
                <a16:creationId xmlns:a16="http://schemas.microsoft.com/office/drawing/2014/main" id="{51AC0AB4-4F73-E447-A7A4-A295AB29E128}"/>
              </a:ext>
            </a:extLst>
          </p:cNvPr>
          <p:cNvSpPr txBox="1"/>
          <p:nvPr/>
        </p:nvSpPr>
        <p:spPr>
          <a:xfrm>
            <a:off x="442913" y="992515"/>
            <a:ext cx="3683637" cy="369332"/>
          </a:xfrm>
          <a:prstGeom prst="rect">
            <a:avLst/>
          </a:prstGeom>
          <a:noFill/>
        </p:spPr>
        <p:txBody>
          <a:bodyPr wrap="none" rtlCol="0">
            <a:spAutoFit/>
          </a:bodyPr>
          <a:lstStyle/>
          <a:p>
            <a:r>
              <a:rPr lang="en-US" dirty="0"/>
              <a:t>Sum over the Matsubara frequency</a:t>
            </a:r>
          </a:p>
        </p:txBody>
      </p:sp>
      <p:pic>
        <p:nvPicPr>
          <p:cNvPr id="6" name="Picture 5">
            <a:extLst>
              <a:ext uri="{FF2B5EF4-FFF2-40B4-BE49-F238E27FC236}">
                <a16:creationId xmlns:a16="http://schemas.microsoft.com/office/drawing/2014/main" id="{C3285C4B-916E-F52C-B46C-98F18F5A5E05}"/>
              </a:ext>
            </a:extLst>
          </p:cNvPr>
          <p:cNvPicPr>
            <a:picLocks noChangeAspect="1"/>
          </p:cNvPicPr>
          <p:nvPr/>
        </p:nvPicPr>
        <p:blipFill>
          <a:blip r:embed="rId2"/>
          <a:stretch>
            <a:fillRect/>
          </a:stretch>
        </p:blipFill>
        <p:spPr>
          <a:xfrm>
            <a:off x="2110928" y="1691461"/>
            <a:ext cx="3886200" cy="1257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9E0C12-645A-DF5F-8C9B-0635EB456F77}"/>
                  </a:ext>
                </a:extLst>
              </p:cNvPr>
              <p:cNvSpPr txBox="1"/>
              <p:nvPr/>
            </p:nvSpPr>
            <p:spPr>
              <a:xfrm>
                <a:off x="845838" y="2175136"/>
                <a:ext cx="1041952"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𝛽</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𝑛</m:t>
                          </m:r>
                        </m:e>
                      </m:d>
                      <m:r>
                        <a:rPr lang="en-CA"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709E0C12-645A-DF5F-8C9B-0635EB456F77}"/>
                  </a:ext>
                </a:extLst>
              </p:cNvPr>
              <p:cNvSpPr txBox="1">
                <a:spLocks noRot="1" noChangeAspect="1" noMove="1" noResize="1" noEditPoints="1" noAdjustHandles="1" noChangeArrowheads="1" noChangeShapeType="1" noTextEdit="1"/>
              </p:cNvSpPr>
              <p:nvPr/>
            </p:nvSpPr>
            <p:spPr>
              <a:xfrm>
                <a:off x="845838" y="2175136"/>
                <a:ext cx="1041952" cy="289951"/>
              </a:xfrm>
              <a:prstGeom prst="rect">
                <a:avLst/>
              </a:prstGeom>
              <a:blipFill>
                <a:blip r:embed="rId3"/>
                <a:stretch>
                  <a:fillRect l="-4819" t="-8696" r="-241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3D790D-9138-7F3B-CDD7-48A119266E2E}"/>
                  </a:ext>
                </a:extLst>
              </p:cNvPr>
              <p:cNvSpPr txBox="1"/>
              <p:nvPr/>
            </p:nvSpPr>
            <p:spPr>
              <a:xfrm>
                <a:off x="2487089" y="1445596"/>
                <a:ext cx="250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403D790D-9138-7F3B-CDD7-48A119266E2E}"/>
                  </a:ext>
                </a:extLst>
              </p:cNvPr>
              <p:cNvSpPr txBox="1">
                <a:spLocks noRot="1" noChangeAspect="1" noMove="1" noResize="1" noEditPoints="1" noAdjustHandles="1" noChangeArrowheads="1" noChangeShapeType="1" noTextEdit="1"/>
              </p:cNvSpPr>
              <p:nvPr/>
            </p:nvSpPr>
            <p:spPr>
              <a:xfrm>
                <a:off x="2487089" y="1445596"/>
                <a:ext cx="250261" cy="276999"/>
              </a:xfrm>
              <a:prstGeom prst="rect">
                <a:avLst/>
              </a:prstGeom>
              <a:blipFill>
                <a:blip r:embed="rId4"/>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918997-08A1-12E1-5315-641FBA43197A}"/>
                  </a:ext>
                </a:extLst>
              </p:cNvPr>
              <p:cNvSpPr txBox="1"/>
              <p:nvPr/>
            </p:nvSpPr>
            <p:spPr>
              <a:xfrm>
                <a:off x="2985719" y="1445381"/>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53918997-08A1-12E1-5315-641FBA43197A}"/>
                  </a:ext>
                </a:extLst>
              </p:cNvPr>
              <p:cNvSpPr txBox="1">
                <a:spLocks noRot="1" noChangeAspect="1" noMove="1" noResize="1" noEditPoints="1" noAdjustHandles="1" noChangeArrowheads="1" noChangeShapeType="1" noTextEdit="1"/>
              </p:cNvSpPr>
              <p:nvPr/>
            </p:nvSpPr>
            <p:spPr>
              <a:xfrm>
                <a:off x="2985719" y="1445381"/>
                <a:ext cx="255583" cy="276999"/>
              </a:xfrm>
              <a:prstGeom prst="rect">
                <a:avLst/>
              </a:prstGeom>
              <a:blipFill>
                <a:blip r:embed="rId5"/>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AF0158-2E45-514D-3AF0-4483C1ADA955}"/>
                  </a:ext>
                </a:extLst>
              </p:cNvPr>
              <p:cNvSpPr txBox="1"/>
              <p:nvPr/>
            </p:nvSpPr>
            <p:spPr>
              <a:xfrm flipV="1">
                <a:off x="3478955" y="1552961"/>
                <a:ext cx="4912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57AF0158-2E45-514D-3AF0-4483C1ADA955}"/>
                  </a:ext>
                </a:extLst>
              </p:cNvPr>
              <p:cNvSpPr txBox="1">
                <a:spLocks noRot="1" noChangeAspect="1" noMove="1" noResize="1" noEditPoints="1" noAdjustHandles="1" noChangeArrowheads="1" noChangeShapeType="1" noTextEdit="1"/>
              </p:cNvSpPr>
              <p:nvPr/>
            </p:nvSpPr>
            <p:spPr>
              <a:xfrm flipV="1">
                <a:off x="3478955" y="1552961"/>
                <a:ext cx="491255"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DF8CA9-7027-77C6-D593-1B6A7BD6BF46}"/>
                  </a:ext>
                </a:extLst>
              </p:cNvPr>
              <p:cNvSpPr txBox="1"/>
              <p:nvPr/>
            </p:nvSpPr>
            <p:spPr>
              <a:xfrm>
                <a:off x="5073036" y="1414461"/>
                <a:ext cx="265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𝑛</m:t>
                          </m:r>
                        </m:sub>
                      </m:sSub>
                    </m:oMath>
                  </m:oMathPara>
                </a14:m>
                <a:endParaRPr lang="en-US" dirty="0"/>
              </a:p>
            </p:txBody>
          </p:sp>
        </mc:Choice>
        <mc:Fallback xmlns="">
          <p:sp>
            <p:nvSpPr>
              <p:cNvPr id="12" name="TextBox 11">
                <a:extLst>
                  <a:ext uri="{FF2B5EF4-FFF2-40B4-BE49-F238E27FC236}">
                    <a16:creationId xmlns:a16="http://schemas.microsoft.com/office/drawing/2014/main" id="{A8DF8CA9-7027-77C6-D593-1B6A7BD6BF46}"/>
                  </a:ext>
                </a:extLst>
              </p:cNvPr>
              <p:cNvSpPr txBox="1">
                <a:spLocks noRot="1" noChangeAspect="1" noMove="1" noResize="1" noEditPoints="1" noAdjustHandles="1" noChangeArrowheads="1" noChangeShapeType="1" noTextEdit="1"/>
              </p:cNvSpPr>
              <p:nvPr/>
            </p:nvSpPr>
            <p:spPr>
              <a:xfrm>
                <a:off x="5073036" y="1414461"/>
                <a:ext cx="265201" cy="276999"/>
              </a:xfrm>
              <a:prstGeom prst="rect">
                <a:avLst/>
              </a:prstGeom>
              <a:blipFill>
                <a:blip r:embed="rId7"/>
                <a:stretch>
                  <a:fillRect l="-13636" b="-1363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AD002C4-1D26-D2B5-51EC-5FBA66B48B1F}"/>
              </a:ext>
            </a:extLst>
          </p:cNvPr>
          <p:cNvPicPr>
            <a:picLocks noChangeAspect="1"/>
          </p:cNvPicPr>
          <p:nvPr/>
        </p:nvPicPr>
        <p:blipFill>
          <a:blip r:embed="rId8"/>
          <a:stretch>
            <a:fillRect/>
          </a:stretch>
        </p:blipFill>
        <p:spPr>
          <a:xfrm>
            <a:off x="442913" y="3306691"/>
            <a:ext cx="3426221" cy="1728008"/>
          </a:xfrm>
          <a:prstGeom prst="rect">
            <a:avLst/>
          </a:prstGeom>
        </p:spPr>
      </p:pic>
      <p:sp>
        <p:nvSpPr>
          <p:cNvPr id="14" name="TextBox 13">
            <a:extLst>
              <a:ext uri="{FF2B5EF4-FFF2-40B4-BE49-F238E27FC236}">
                <a16:creationId xmlns:a16="http://schemas.microsoft.com/office/drawing/2014/main" id="{86A9D9C6-D29F-3B42-5E67-CC046CA059FB}"/>
              </a:ext>
            </a:extLst>
          </p:cNvPr>
          <p:cNvSpPr txBox="1"/>
          <p:nvPr/>
        </p:nvSpPr>
        <p:spPr>
          <a:xfrm>
            <a:off x="442913" y="3005443"/>
            <a:ext cx="1109599" cy="369332"/>
          </a:xfrm>
          <a:prstGeom prst="rect">
            <a:avLst/>
          </a:prstGeom>
          <a:noFill/>
        </p:spPr>
        <p:txBody>
          <a:bodyPr wrap="none" rtlCol="0">
            <a:spAutoFit/>
          </a:bodyPr>
          <a:lstStyle/>
          <a:p>
            <a:r>
              <a:rPr lang="en-US" dirty="0"/>
              <a:t>Example:</a:t>
            </a:r>
          </a:p>
        </p:txBody>
      </p:sp>
      <p:sp>
        <p:nvSpPr>
          <p:cNvPr id="15" name="TextBox 14">
            <a:extLst>
              <a:ext uri="{FF2B5EF4-FFF2-40B4-BE49-F238E27FC236}">
                <a16:creationId xmlns:a16="http://schemas.microsoft.com/office/drawing/2014/main" id="{62A01938-5B20-A693-9BCF-03D1A864B64C}"/>
              </a:ext>
            </a:extLst>
          </p:cNvPr>
          <p:cNvSpPr txBox="1"/>
          <p:nvPr/>
        </p:nvSpPr>
        <p:spPr>
          <a:xfrm>
            <a:off x="1552512" y="3014857"/>
            <a:ext cx="753732" cy="369332"/>
          </a:xfrm>
          <a:prstGeom prst="rect">
            <a:avLst/>
          </a:prstGeom>
          <a:noFill/>
        </p:spPr>
        <p:txBody>
          <a:bodyPr wrap="none" rtlCol="0">
            <a:spAutoFit/>
          </a:bodyPr>
          <a:lstStyle/>
          <a:p>
            <a:r>
              <a:rPr lang="en-US" dirty="0"/>
              <a:t>Given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E898B0-85E0-9BC5-42F1-33D29E5C953F}"/>
                  </a:ext>
                </a:extLst>
              </p:cNvPr>
              <p:cNvSpPr txBox="1"/>
              <p:nvPr/>
            </p:nvSpPr>
            <p:spPr>
              <a:xfrm>
                <a:off x="2404602" y="3061023"/>
                <a:ext cx="16494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𝑠</m:t>
                      </m:r>
                      <m:r>
                        <a:rPr lang="en-CA" b="0" i="1" smtClean="0">
                          <a:latin typeface="Cambria Math" panose="02040503050406030204" pitchFamily="18" charset="0"/>
                        </a:rPr>
                        <m:t>={2,1,2,1,1,2}</m:t>
                      </m:r>
                    </m:oMath>
                  </m:oMathPara>
                </a14:m>
                <a:endParaRPr lang="en-US" dirty="0"/>
              </a:p>
            </p:txBody>
          </p:sp>
        </mc:Choice>
        <mc:Fallback xmlns="">
          <p:sp>
            <p:nvSpPr>
              <p:cNvPr id="16" name="TextBox 15">
                <a:extLst>
                  <a:ext uri="{FF2B5EF4-FFF2-40B4-BE49-F238E27FC236}">
                    <a16:creationId xmlns:a16="http://schemas.microsoft.com/office/drawing/2014/main" id="{9AE898B0-85E0-9BC5-42F1-33D29E5C953F}"/>
                  </a:ext>
                </a:extLst>
              </p:cNvPr>
              <p:cNvSpPr txBox="1">
                <a:spLocks noRot="1" noChangeAspect="1" noMove="1" noResize="1" noEditPoints="1" noAdjustHandles="1" noChangeArrowheads="1" noChangeShapeType="1" noTextEdit="1"/>
              </p:cNvSpPr>
              <p:nvPr/>
            </p:nvSpPr>
            <p:spPr>
              <a:xfrm>
                <a:off x="2404602" y="3061023"/>
                <a:ext cx="1649426" cy="276999"/>
              </a:xfrm>
              <a:prstGeom prst="rect">
                <a:avLst/>
              </a:prstGeom>
              <a:blipFill>
                <a:blip r:embed="rId9"/>
                <a:stretch>
                  <a:fillRect l="-1527" r="-4580" b="-2916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528F9EC-4083-4425-EFC7-AAF33DCA0B5A}"/>
              </a:ext>
            </a:extLst>
          </p:cNvPr>
          <p:cNvSpPr txBox="1"/>
          <p:nvPr/>
        </p:nvSpPr>
        <p:spPr>
          <a:xfrm>
            <a:off x="4306529" y="3014856"/>
            <a:ext cx="635110" cy="369332"/>
          </a:xfrm>
          <a:prstGeom prst="rect">
            <a:avLst/>
          </a:prstGeom>
          <a:noFill/>
        </p:spPr>
        <p:txBody>
          <a:bodyPr wrap="none" rtlCol="0">
            <a:spAutoFit/>
          </a:bodyPr>
          <a:lstStyle/>
          <a:p>
            <a:r>
              <a:rPr lang="en-US" dirty="0"/>
              <a:t>then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1FF484-E4E9-5A31-9B80-44791A83DB81}"/>
                  </a:ext>
                </a:extLst>
              </p:cNvPr>
              <p:cNvSpPr txBox="1"/>
              <p:nvPr/>
            </p:nvSpPr>
            <p:spPr>
              <a:xfrm>
                <a:off x="5046272" y="3029692"/>
                <a:ext cx="36095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r>
                        <a:rPr lang="en-CA" b="0" i="1" smtClean="0">
                          <a:latin typeface="Cambria Math" panose="02040503050406030204" pitchFamily="18" charset="0"/>
                        </a:rPr>
                        <m:t>=18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m:t>
                      </m:r>
                      <m:r>
                        <a:rPr lang="en-CA" b="0" i="1" smtClean="0">
                          <a:latin typeface="Cambria Math" panose="02040503050406030204" pitchFamily="18" charset="0"/>
                        </a:rPr>
                        <m:t>𝑖</m:t>
                      </m:r>
                      <m:d>
                        <m:dPr>
                          <m:ctrlPr>
                            <a:rPr lang="en-CA" b="0" i="1" smtClean="0">
                              <a:latin typeface="Cambria Math" panose="02040503050406030204" pitchFamily="18" charset="0"/>
                            </a:rPr>
                          </m:ctrlPr>
                        </m:dPr>
                        <m:e>
                          <m:r>
                            <a:rPr lang="en-CA" b="0" i="1" smtClean="0">
                              <a:latin typeface="Cambria Math" panose="02040503050406030204" pitchFamily="18" charset="0"/>
                            </a:rPr>
                            <m:t>2</m:t>
                          </m:r>
                          <m:r>
                            <a:rPr lang="en-CA" b="0" i="1" smtClean="0">
                              <a:latin typeface="Cambria Math" panose="02040503050406030204" pitchFamily="18" charset="0"/>
                            </a:rPr>
                            <m:t>𝑛</m:t>
                          </m:r>
                          <m:r>
                            <a:rPr lang="en-CA" b="0" i="1" smtClean="0">
                              <a:latin typeface="Cambria Math" panose="02040503050406030204" pitchFamily="18" charset="0"/>
                            </a:rPr>
                            <m:t>+1</m:t>
                          </m:r>
                        </m:e>
                      </m:d>
                      <m:r>
                        <a:rPr lang="en-CA" b="0" i="1" smtClean="0">
                          <a:latin typeface="Cambria Math" panose="02040503050406030204" pitchFamily="18" charset="0"/>
                        </a:rPr>
                        <m:t>𝜋</m:t>
                      </m:r>
                      <m:r>
                        <a:rPr lang="en-CA" b="0" i="1" smtClean="0">
                          <a:latin typeface="Cambria Math" panose="02040503050406030204" pitchFamily="18" charset="0"/>
                        </a:rPr>
                        <m:t>/</m:t>
                      </m:r>
                      <m:r>
                        <a:rPr lang="en-CA" b="0" i="1" smtClean="0">
                          <a:latin typeface="Cambria Math" panose="02040503050406030204" pitchFamily="18" charset="0"/>
                        </a:rPr>
                        <m:t>𝛽</m:t>
                      </m:r>
                    </m:oMath>
                  </m:oMathPara>
                </a14:m>
                <a:endParaRPr lang="en-US" dirty="0"/>
              </a:p>
            </p:txBody>
          </p:sp>
        </mc:Choice>
        <mc:Fallback xmlns="">
          <p:sp>
            <p:nvSpPr>
              <p:cNvPr id="19" name="TextBox 18">
                <a:extLst>
                  <a:ext uri="{FF2B5EF4-FFF2-40B4-BE49-F238E27FC236}">
                    <a16:creationId xmlns:a16="http://schemas.microsoft.com/office/drawing/2014/main" id="{1A1FF484-E4E9-5A31-9B80-44791A83DB81}"/>
                  </a:ext>
                </a:extLst>
              </p:cNvPr>
              <p:cNvSpPr txBox="1">
                <a:spLocks noRot="1" noChangeAspect="1" noMove="1" noResize="1" noEditPoints="1" noAdjustHandles="1" noChangeArrowheads="1" noChangeShapeType="1" noTextEdit="1"/>
              </p:cNvSpPr>
              <p:nvPr/>
            </p:nvSpPr>
            <p:spPr>
              <a:xfrm>
                <a:off x="5046272" y="3029692"/>
                <a:ext cx="3609514" cy="276999"/>
              </a:xfrm>
              <a:prstGeom prst="rect">
                <a:avLst/>
              </a:prstGeom>
              <a:blipFill>
                <a:blip r:embed="rId10"/>
                <a:stretch>
                  <a:fillRect l="-702" t="-8696" r="-1754"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8815AC-0CDD-4E67-84F3-9F107B4CC4B0}"/>
                  </a:ext>
                </a:extLst>
              </p:cNvPr>
              <p:cNvSpPr txBox="1"/>
              <p:nvPr/>
            </p:nvSpPr>
            <p:spPr>
              <a:xfrm>
                <a:off x="4027264" y="3860341"/>
                <a:ext cx="1735347" cy="744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𝑖</m:t>
                          </m:r>
                          <m:f>
                            <m:fPr>
                              <m:ctrlPr>
                                <a:rPr lang="en-CA" b="0" i="1" smtClean="0">
                                  <a:latin typeface="Cambria Math" panose="02040503050406030204" pitchFamily="18" charset="0"/>
                                </a:rPr>
                              </m:ctrlPr>
                            </m:fPr>
                            <m:num>
                              <m:r>
                                <a:rPr lang="en-CA" b="0" i="1" smtClean="0">
                                  <a:latin typeface="Cambria Math" panose="02040503050406030204" pitchFamily="18" charset="0"/>
                                </a:rPr>
                                <m:t>𝜋</m:t>
                              </m:r>
                            </m:num>
                            <m:den>
                              <m:r>
                                <a:rPr lang="en-CA" b="0" i="1" smtClean="0">
                                  <a:latin typeface="Cambria Math" panose="02040503050406030204" pitchFamily="18" charset="0"/>
                                </a:rPr>
                                <m:t>𝛽</m:t>
                              </m:r>
                            </m:den>
                          </m:f>
                          <m:r>
                            <a:rPr lang="en-CA" b="0" i="1" smtClean="0">
                              <a:latin typeface="Cambria Math" panose="02040503050406030204" pitchFamily="18" charset="0"/>
                            </a:rPr>
                            <m:t>37 −</m:t>
                          </m:r>
                          <m:r>
                            <a:rPr lang="en-CA" b="0" i="1" smtClean="0">
                              <a:latin typeface="Cambria Math" panose="02040503050406030204" pitchFamily="18" charset="0"/>
                            </a:rPr>
                            <m:t>𝐸</m:t>
                          </m:r>
                        </m:den>
                      </m:f>
                    </m:oMath>
                  </m:oMathPara>
                </a14:m>
                <a:endParaRPr lang="en-US" dirty="0"/>
              </a:p>
            </p:txBody>
          </p:sp>
        </mc:Choice>
        <mc:Fallback xmlns="">
          <p:sp>
            <p:nvSpPr>
              <p:cNvPr id="20" name="TextBox 19">
                <a:extLst>
                  <a:ext uri="{FF2B5EF4-FFF2-40B4-BE49-F238E27FC236}">
                    <a16:creationId xmlns:a16="http://schemas.microsoft.com/office/drawing/2014/main" id="{A58815AC-0CDD-4E67-84F3-9F107B4CC4B0}"/>
                  </a:ext>
                </a:extLst>
              </p:cNvPr>
              <p:cNvSpPr txBox="1">
                <a:spLocks noRot="1" noChangeAspect="1" noMove="1" noResize="1" noEditPoints="1" noAdjustHandles="1" noChangeArrowheads="1" noChangeShapeType="1" noTextEdit="1"/>
              </p:cNvSpPr>
              <p:nvPr/>
            </p:nvSpPr>
            <p:spPr>
              <a:xfrm>
                <a:off x="4027264" y="3860341"/>
                <a:ext cx="1735347" cy="744371"/>
              </a:xfrm>
              <a:prstGeom prst="rect">
                <a:avLst/>
              </a:prstGeom>
              <a:blipFill>
                <a:blip r:embed="rId11"/>
                <a:stretch>
                  <a:fillRect l="-1460" t="-3333" r="-2190" b="-13333"/>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9FF62E5-349C-5A1F-4027-F7AFD63ED91D}"/>
              </a:ext>
            </a:extLst>
          </p:cNvPr>
          <p:cNvPicPr>
            <a:picLocks noChangeAspect="1"/>
          </p:cNvPicPr>
          <p:nvPr/>
        </p:nvPicPr>
        <p:blipFill>
          <a:blip r:embed="rId12"/>
          <a:stretch>
            <a:fillRect/>
          </a:stretch>
        </p:blipFill>
        <p:spPr>
          <a:xfrm>
            <a:off x="2270681" y="4636822"/>
            <a:ext cx="3594732" cy="1572249"/>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74D796-49E2-BBE4-FF29-F9C29901055E}"/>
                  </a:ext>
                </a:extLst>
              </p:cNvPr>
              <p:cNvSpPr txBox="1"/>
              <p:nvPr/>
            </p:nvSpPr>
            <p:spPr>
              <a:xfrm>
                <a:off x="481091" y="5041461"/>
                <a:ext cx="1795571" cy="844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𝑛</m:t>
                          </m:r>
                          <m:r>
                            <a:rPr lang="en-CA" b="0"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2</m:t>
                              </m:r>
                            </m:e>
                            <m:sup>
                              <m:r>
                                <a:rPr lang="en-CA" i="1">
                                  <a:latin typeface="Cambria Math" panose="02040503050406030204" pitchFamily="18" charset="0"/>
                                </a:rPr>
                                <m:t>𝐿</m:t>
                              </m:r>
                            </m:sup>
                          </m:sSup>
                        </m:sub>
                        <m:sup>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𝐿</m:t>
                              </m:r>
                            </m:sup>
                          </m:sSup>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𝛽</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𝑛</m:t>
                              </m:r>
                            </m:e>
                          </m:d>
                          <m:r>
                            <a:rPr lang="en-CA" b="0" i="1" smtClean="0">
                              <a:latin typeface="Cambria Math" panose="02040503050406030204" pitchFamily="18" charset="0"/>
                            </a:rPr>
                            <m:t> =</m:t>
                          </m:r>
                        </m:e>
                      </m:nary>
                    </m:oMath>
                  </m:oMathPara>
                </a14:m>
                <a:endParaRPr lang="en-US" dirty="0"/>
              </a:p>
            </p:txBody>
          </p:sp>
        </mc:Choice>
        <mc:Fallback xmlns="">
          <p:sp>
            <p:nvSpPr>
              <p:cNvPr id="23" name="TextBox 22">
                <a:extLst>
                  <a:ext uri="{FF2B5EF4-FFF2-40B4-BE49-F238E27FC236}">
                    <a16:creationId xmlns:a16="http://schemas.microsoft.com/office/drawing/2014/main" id="{5874D796-49E2-BBE4-FF29-F9C29901055E}"/>
                  </a:ext>
                </a:extLst>
              </p:cNvPr>
              <p:cNvSpPr txBox="1">
                <a:spLocks noRot="1" noChangeAspect="1" noMove="1" noResize="1" noEditPoints="1" noAdjustHandles="1" noChangeArrowheads="1" noChangeShapeType="1" noTextEdit="1"/>
              </p:cNvSpPr>
              <p:nvPr/>
            </p:nvSpPr>
            <p:spPr>
              <a:xfrm>
                <a:off x="481091" y="5041461"/>
                <a:ext cx="1795571" cy="844014"/>
              </a:xfrm>
              <a:prstGeom prst="rect">
                <a:avLst/>
              </a:prstGeom>
              <a:blipFill>
                <a:blip r:embed="rId13"/>
                <a:stretch>
                  <a:fillRect l="-35664" t="-97059" b="-155882"/>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20B0CB63-47BF-1773-516B-8C2E4472EF70}"/>
              </a:ext>
            </a:extLst>
          </p:cNvPr>
          <p:cNvPicPr>
            <a:picLocks noChangeAspect="1"/>
          </p:cNvPicPr>
          <p:nvPr/>
        </p:nvPicPr>
        <p:blipFill>
          <a:blip r:embed="rId14"/>
          <a:stretch>
            <a:fillRect/>
          </a:stretch>
        </p:blipFill>
        <p:spPr>
          <a:xfrm>
            <a:off x="7058424" y="5163003"/>
            <a:ext cx="634757" cy="625941"/>
          </a:xfrm>
          <a:prstGeom prst="rect">
            <a:avLst/>
          </a:prstGeom>
        </p:spPr>
      </p:pic>
      <p:sp>
        <p:nvSpPr>
          <p:cNvPr id="25" name="TextBox 24">
            <a:extLst>
              <a:ext uri="{FF2B5EF4-FFF2-40B4-BE49-F238E27FC236}">
                <a16:creationId xmlns:a16="http://schemas.microsoft.com/office/drawing/2014/main" id="{C549834C-2470-0945-4674-9C32B2B56B62}"/>
              </a:ext>
            </a:extLst>
          </p:cNvPr>
          <p:cNvSpPr txBox="1"/>
          <p:nvPr/>
        </p:nvSpPr>
        <p:spPr>
          <a:xfrm>
            <a:off x="5901667" y="5475974"/>
            <a:ext cx="795474"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8290D1C-7213-2A1E-1848-9A91B7891AB2}"/>
                  </a:ext>
                </a:extLst>
              </p:cNvPr>
              <p:cNvSpPr txBox="1"/>
              <p:nvPr/>
            </p:nvSpPr>
            <p:spPr>
              <a:xfrm>
                <a:off x="7484037" y="5422946"/>
                <a:ext cx="572272"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1</m:t>
                            </m:r>
                          </m:e>
                        </m:mr>
                      </m:m>
                      <m:r>
                        <a:rPr lang="en-CA" b="0" i="1" smtClean="0">
                          <a:latin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68290D1C-7213-2A1E-1848-9A91B7891AB2}"/>
                  </a:ext>
                </a:extLst>
              </p:cNvPr>
              <p:cNvSpPr txBox="1">
                <a:spLocks noRot="1" noChangeAspect="1" noMove="1" noResize="1" noEditPoints="1" noAdjustHandles="1" noChangeArrowheads="1" noChangeShapeType="1" noTextEdit="1"/>
              </p:cNvSpPr>
              <p:nvPr/>
            </p:nvSpPr>
            <p:spPr>
              <a:xfrm>
                <a:off x="7484037" y="5422946"/>
                <a:ext cx="572272" cy="460126"/>
              </a:xfrm>
              <a:prstGeom prst="rect">
                <a:avLst/>
              </a:prstGeom>
              <a:blipFill>
                <a:blip r:embed="rId15"/>
                <a:stretch>
                  <a:fillRect l="-4348" t="-8108" r="-13043" b="-16216"/>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06A4DCB-CBCA-EC27-6695-9570E850E6E3}"/>
              </a:ext>
            </a:extLst>
          </p:cNvPr>
          <p:cNvSpPr txBox="1"/>
          <p:nvPr/>
        </p:nvSpPr>
        <p:spPr>
          <a:xfrm>
            <a:off x="6386575" y="6209071"/>
            <a:ext cx="5189177" cy="369332"/>
          </a:xfrm>
          <a:prstGeom prst="rect">
            <a:avLst/>
          </a:prstGeom>
          <a:noFill/>
        </p:spPr>
        <p:txBody>
          <a:bodyPr wrap="none" rtlCol="0">
            <a:spAutoFit/>
          </a:bodyPr>
          <a:lstStyle/>
          <a:p>
            <a:r>
              <a:rPr lang="en-US" dirty="0">
                <a:hlinkClick r:id="rId16"/>
              </a:rPr>
              <a:t>NN_QC/Tensor_train/TCI_Example_nF.ipynb</a:t>
            </a:r>
            <a:r>
              <a:rPr lang="en-US" dirty="0"/>
              <a:t>   Part I</a:t>
            </a:r>
          </a:p>
        </p:txBody>
      </p:sp>
    </p:spTree>
    <p:extLst>
      <p:ext uri="{BB962C8B-B14F-4D97-AF65-F5344CB8AC3E}">
        <p14:creationId xmlns:p14="http://schemas.microsoft.com/office/powerpoint/2010/main" val="292895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0ED0F-8C99-0B0C-A734-4C65ED69DC82}"/>
              </a:ext>
            </a:extLst>
          </p:cNvPr>
          <p:cNvSpPr txBox="1"/>
          <p:nvPr/>
        </p:nvSpPr>
        <p:spPr>
          <a:xfrm>
            <a:off x="427704" y="412955"/>
            <a:ext cx="1928092" cy="369332"/>
          </a:xfrm>
          <a:prstGeom prst="rect">
            <a:avLst/>
          </a:prstGeom>
          <a:noFill/>
        </p:spPr>
        <p:txBody>
          <a:bodyPr wrap="none" rtlCol="0">
            <a:spAutoFit/>
          </a:bodyPr>
          <a:lstStyle/>
          <a:p>
            <a:r>
              <a:rPr lang="en-US" dirty="0"/>
              <a:t>Another Network:</a:t>
            </a:r>
          </a:p>
        </p:txBody>
      </p:sp>
      <p:pic>
        <p:nvPicPr>
          <p:cNvPr id="3" name="Picture 2">
            <a:extLst>
              <a:ext uri="{FF2B5EF4-FFF2-40B4-BE49-F238E27FC236}">
                <a16:creationId xmlns:a16="http://schemas.microsoft.com/office/drawing/2014/main" id="{BB72098B-883A-692E-7687-281F317C19CF}"/>
              </a:ext>
            </a:extLst>
          </p:cNvPr>
          <p:cNvPicPr>
            <a:picLocks noChangeAspect="1"/>
          </p:cNvPicPr>
          <p:nvPr/>
        </p:nvPicPr>
        <p:blipFill>
          <a:blip r:embed="rId2"/>
          <a:stretch>
            <a:fillRect/>
          </a:stretch>
        </p:blipFill>
        <p:spPr>
          <a:xfrm>
            <a:off x="2798763" y="970117"/>
            <a:ext cx="6667500" cy="1879600"/>
          </a:xfrm>
          <a:prstGeom prst="rect">
            <a:avLst/>
          </a:prstGeom>
        </p:spPr>
      </p:pic>
      <p:sp>
        <p:nvSpPr>
          <p:cNvPr id="4" name="Double Brace 3">
            <a:extLst>
              <a:ext uri="{FF2B5EF4-FFF2-40B4-BE49-F238E27FC236}">
                <a16:creationId xmlns:a16="http://schemas.microsoft.com/office/drawing/2014/main" id="{4B848DD6-0A92-1B3A-68C7-0386BDDDEA2F}"/>
              </a:ext>
            </a:extLst>
          </p:cNvPr>
          <p:cNvSpPr/>
          <p:nvPr/>
        </p:nvSpPr>
        <p:spPr>
          <a:xfrm rot="5400000">
            <a:off x="3478760" y="2921746"/>
            <a:ext cx="5401186" cy="180272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 name="Double Brace 4">
            <a:extLst>
              <a:ext uri="{FF2B5EF4-FFF2-40B4-BE49-F238E27FC236}">
                <a16:creationId xmlns:a16="http://schemas.microsoft.com/office/drawing/2014/main" id="{5CF4980D-175F-1D6C-563E-66547A81CC55}"/>
              </a:ext>
            </a:extLst>
          </p:cNvPr>
          <p:cNvSpPr/>
          <p:nvPr/>
        </p:nvSpPr>
        <p:spPr>
          <a:xfrm rot="5400000">
            <a:off x="1509326" y="2921746"/>
            <a:ext cx="5401186" cy="180272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Double Brace 5">
            <a:extLst>
              <a:ext uri="{FF2B5EF4-FFF2-40B4-BE49-F238E27FC236}">
                <a16:creationId xmlns:a16="http://schemas.microsoft.com/office/drawing/2014/main" id="{3D7BA476-7189-5E88-387E-394D53F19BE7}"/>
              </a:ext>
            </a:extLst>
          </p:cNvPr>
          <p:cNvSpPr/>
          <p:nvPr/>
        </p:nvSpPr>
        <p:spPr>
          <a:xfrm rot="5400000">
            <a:off x="5448193" y="2921746"/>
            <a:ext cx="5401186" cy="180272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19AD7ED2-63D6-8DFA-4A44-34F788CBB4DA}"/>
              </a:ext>
            </a:extLst>
          </p:cNvPr>
          <p:cNvSpPr/>
          <p:nvPr/>
        </p:nvSpPr>
        <p:spPr>
          <a:xfrm>
            <a:off x="2979174" y="5958348"/>
            <a:ext cx="6487089" cy="6931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2816F6-6DAD-7A35-FCBD-67317CBC0491}"/>
                  </a:ext>
                </a:extLst>
              </p:cNvPr>
              <p:cNvSpPr txBox="1"/>
              <p:nvPr/>
            </p:nvSpPr>
            <p:spPr>
              <a:xfrm>
                <a:off x="4118163" y="693118"/>
                <a:ext cx="183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82816F6-6DAD-7A35-FCBD-67317CBC0491}"/>
                  </a:ext>
                </a:extLst>
              </p:cNvPr>
              <p:cNvSpPr txBox="1">
                <a:spLocks noRot="1" noChangeAspect="1" noMove="1" noResize="1" noEditPoints="1" noAdjustHandles="1" noChangeArrowheads="1" noChangeShapeType="1" noTextEdit="1"/>
              </p:cNvSpPr>
              <p:nvPr/>
            </p:nvSpPr>
            <p:spPr>
              <a:xfrm>
                <a:off x="4118163" y="693118"/>
                <a:ext cx="183512" cy="276999"/>
              </a:xfrm>
              <a:prstGeom prst="rect">
                <a:avLst/>
              </a:prstGeom>
              <a:blipFill>
                <a:blip r:embed="rId3"/>
                <a:stretch>
                  <a:fillRect l="-20000" r="-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8981AF-B3B7-B2FA-E4AE-3A22763C300E}"/>
                  </a:ext>
                </a:extLst>
              </p:cNvPr>
              <p:cNvSpPr txBox="1"/>
              <p:nvPr/>
            </p:nvSpPr>
            <p:spPr>
              <a:xfrm>
                <a:off x="6022920" y="717699"/>
                <a:ext cx="199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𝐸</m:t>
                      </m:r>
                    </m:oMath>
                  </m:oMathPara>
                </a14:m>
                <a:endParaRPr lang="en-US" dirty="0"/>
              </a:p>
            </p:txBody>
          </p:sp>
        </mc:Choice>
        <mc:Fallback xmlns="">
          <p:sp>
            <p:nvSpPr>
              <p:cNvPr id="9" name="TextBox 8">
                <a:extLst>
                  <a:ext uri="{FF2B5EF4-FFF2-40B4-BE49-F238E27FC236}">
                    <a16:creationId xmlns:a16="http://schemas.microsoft.com/office/drawing/2014/main" id="{D08981AF-B3B7-B2FA-E4AE-3A22763C300E}"/>
                  </a:ext>
                </a:extLst>
              </p:cNvPr>
              <p:cNvSpPr txBox="1">
                <a:spLocks noRot="1" noChangeAspect="1" noMove="1" noResize="1" noEditPoints="1" noAdjustHandles="1" noChangeArrowheads="1" noChangeShapeType="1" noTextEdit="1"/>
              </p:cNvSpPr>
              <p:nvPr/>
            </p:nvSpPr>
            <p:spPr>
              <a:xfrm>
                <a:off x="6022920" y="717699"/>
                <a:ext cx="199798" cy="276999"/>
              </a:xfrm>
              <a:prstGeom prst="rect">
                <a:avLst/>
              </a:prstGeom>
              <a:blipFill>
                <a:blip r:embed="rId4"/>
                <a:stretch>
                  <a:fillRect l="-29412"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D39132-1FCA-84FC-7E87-E4210E57F9BA}"/>
                  </a:ext>
                </a:extLst>
              </p:cNvPr>
              <p:cNvSpPr txBox="1"/>
              <p:nvPr/>
            </p:nvSpPr>
            <p:spPr>
              <a:xfrm>
                <a:off x="8052317" y="698092"/>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oMath>
                  </m:oMathPara>
                </a14:m>
                <a:endParaRPr lang="en-US" dirty="0"/>
              </a:p>
            </p:txBody>
          </p:sp>
        </mc:Choice>
        <mc:Fallback xmlns="">
          <p:sp>
            <p:nvSpPr>
              <p:cNvPr id="10" name="TextBox 9">
                <a:extLst>
                  <a:ext uri="{FF2B5EF4-FFF2-40B4-BE49-F238E27FC236}">
                    <a16:creationId xmlns:a16="http://schemas.microsoft.com/office/drawing/2014/main" id="{DFD39132-1FCA-84FC-7E87-E4210E57F9BA}"/>
                  </a:ext>
                </a:extLst>
              </p:cNvPr>
              <p:cNvSpPr txBox="1">
                <a:spLocks noRot="1" noChangeAspect="1" noMove="1" noResize="1" noEditPoints="1" noAdjustHandles="1" noChangeArrowheads="1" noChangeShapeType="1" noTextEdit="1"/>
              </p:cNvSpPr>
              <p:nvPr/>
            </p:nvSpPr>
            <p:spPr>
              <a:xfrm>
                <a:off x="8052317" y="698092"/>
                <a:ext cx="192937" cy="276999"/>
              </a:xfrm>
              <a:prstGeom prst="rect">
                <a:avLst/>
              </a:prstGeom>
              <a:blipFill>
                <a:blip r:embed="rId5"/>
                <a:stretch>
                  <a:fillRect l="-43750" t="-4545" r="-37500"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B09383-0E73-6133-E36A-9B2A2D039793}"/>
                  </a:ext>
                </a:extLst>
              </p:cNvPr>
              <p:cNvSpPr txBox="1"/>
              <p:nvPr/>
            </p:nvSpPr>
            <p:spPr>
              <a:xfrm>
                <a:off x="1301045" y="1903363"/>
                <a:ext cx="1497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𝑛</m:t>
                          </m:r>
                          <m:r>
                            <a:rPr lang="en-CA" b="0" i="1" smtClean="0">
                              <a:latin typeface="Cambria Math" panose="02040503050406030204" pitchFamily="18" charset="0"/>
                            </a:rPr>
                            <m:t>, </m:t>
                          </m:r>
                          <m:r>
                            <a:rPr lang="en-CA" b="0" i="1" smtClean="0">
                              <a:latin typeface="Cambria Math" panose="02040503050406030204" pitchFamily="18" charset="0"/>
                            </a:rPr>
                            <m:t>𝐸</m:t>
                          </m:r>
                          <m:r>
                            <a:rPr lang="en-CA" b="0" i="1" smtClean="0">
                              <a:latin typeface="Cambria Math" panose="02040503050406030204" pitchFamily="18" charset="0"/>
                            </a:rPr>
                            <m:t>, </m:t>
                          </m:r>
                          <m:r>
                            <a:rPr lang="en-CA" b="0" i="1" smtClean="0">
                              <a:latin typeface="Cambria Math" panose="02040503050406030204" pitchFamily="18" charset="0"/>
                            </a:rPr>
                            <m:t>𝛽</m:t>
                          </m:r>
                        </m:e>
                      </m:d>
                      <m:r>
                        <a:rPr lang="en-CA" b="0" i="1" smtClean="0">
                          <a:latin typeface="Cambria Math" panose="02040503050406030204" pitchFamily="18" charset="0"/>
                        </a:rPr>
                        <m:t>     =</m:t>
                      </m:r>
                    </m:oMath>
                  </m:oMathPara>
                </a14:m>
                <a:endParaRPr lang="en-US" dirty="0"/>
              </a:p>
            </p:txBody>
          </p:sp>
        </mc:Choice>
        <mc:Fallback xmlns="">
          <p:sp>
            <p:nvSpPr>
              <p:cNvPr id="11" name="TextBox 10">
                <a:extLst>
                  <a:ext uri="{FF2B5EF4-FFF2-40B4-BE49-F238E27FC236}">
                    <a16:creationId xmlns:a16="http://schemas.microsoft.com/office/drawing/2014/main" id="{B1B09383-0E73-6133-E36A-9B2A2D039793}"/>
                  </a:ext>
                </a:extLst>
              </p:cNvPr>
              <p:cNvSpPr txBox="1">
                <a:spLocks noRot="1" noChangeAspect="1" noMove="1" noResize="1" noEditPoints="1" noAdjustHandles="1" noChangeArrowheads="1" noChangeShapeType="1" noTextEdit="1"/>
              </p:cNvSpPr>
              <p:nvPr/>
            </p:nvSpPr>
            <p:spPr>
              <a:xfrm>
                <a:off x="1301045" y="1903363"/>
                <a:ext cx="1497718" cy="276999"/>
              </a:xfrm>
              <a:prstGeom prst="rect">
                <a:avLst/>
              </a:prstGeom>
              <a:blipFill>
                <a:blip r:embed="rId6"/>
                <a:stretch>
                  <a:fillRect l="-3361" t="-4348" r="-168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98B06D-4F53-11A9-F327-D93FB67254CB}"/>
                  </a:ext>
                </a:extLst>
              </p:cNvPr>
              <p:cNvSpPr txBox="1"/>
              <p:nvPr/>
            </p:nvSpPr>
            <p:spPr>
              <a:xfrm>
                <a:off x="1301045" y="3314548"/>
                <a:ext cx="1503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𝑛𝐹</m:t>
                      </m:r>
                      <m:d>
                        <m:dPr>
                          <m:ctrlPr>
                            <a:rPr lang="en-CA" b="0" i="1" smtClean="0">
                              <a:latin typeface="Cambria Math" panose="02040503050406030204" pitchFamily="18" charset="0"/>
                            </a:rPr>
                          </m:ctrlPr>
                        </m:dPr>
                        <m:e>
                          <m:r>
                            <a:rPr lang="en-CA" b="0" i="1" smtClean="0">
                              <a:latin typeface="Cambria Math" panose="02040503050406030204" pitchFamily="18" charset="0"/>
                            </a:rPr>
                            <m:t>𝐸</m:t>
                          </m:r>
                          <m:r>
                            <a:rPr lang="en-CA" b="0" i="1" smtClean="0">
                              <a:latin typeface="Cambria Math" panose="02040503050406030204" pitchFamily="18" charset="0"/>
                            </a:rPr>
                            <m:t>,</m:t>
                          </m:r>
                          <m:r>
                            <a:rPr lang="en-CA" b="0" i="1" smtClean="0">
                              <a:latin typeface="Cambria Math" panose="02040503050406030204" pitchFamily="18" charset="0"/>
                            </a:rPr>
                            <m:t>𝛽</m:t>
                          </m:r>
                        </m:e>
                      </m:d>
                      <m:r>
                        <a:rPr lang="en-CA" b="0" i="1" smtClean="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3F98B06D-4F53-11A9-F327-D93FB67254CB}"/>
                  </a:ext>
                </a:extLst>
              </p:cNvPr>
              <p:cNvSpPr txBox="1">
                <a:spLocks noRot="1" noChangeAspect="1" noMove="1" noResize="1" noEditPoints="1" noAdjustHandles="1" noChangeArrowheads="1" noChangeShapeType="1" noTextEdit="1"/>
              </p:cNvSpPr>
              <p:nvPr/>
            </p:nvSpPr>
            <p:spPr>
              <a:xfrm>
                <a:off x="1301045" y="3314548"/>
                <a:ext cx="1503873" cy="276999"/>
              </a:xfrm>
              <a:prstGeom prst="rect">
                <a:avLst/>
              </a:prstGeom>
              <a:blipFill>
                <a:blip r:embed="rId7"/>
                <a:stretch>
                  <a:fillRect l="-3361" t="-9091" r="-1681" b="-4090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895C385-C1DA-56A2-EFC7-F16AC1A50B0F}"/>
              </a:ext>
            </a:extLst>
          </p:cNvPr>
          <p:cNvPicPr>
            <a:picLocks noChangeAspect="1"/>
          </p:cNvPicPr>
          <p:nvPr/>
        </p:nvPicPr>
        <p:blipFill>
          <a:blip r:embed="rId8"/>
          <a:stretch>
            <a:fillRect/>
          </a:stretch>
        </p:blipFill>
        <p:spPr>
          <a:xfrm>
            <a:off x="2798763" y="2308181"/>
            <a:ext cx="6035454" cy="1718897"/>
          </a:xfrm>
          <a:prstGeom prst="rect">
            <a:avLst/>
          </a:prstGeom>
        </p:spPr>
      </p:pic>
      <p:pic>
        <p:nvPicPr>
          <p:cNvPr id="15" name="Picture 14">
            <a:extLst>
              <a:ext uri="{FF2B5EF4-FFF2-40B4-BE49-F238E27FC236}">
                <a16:creationId xmlns:a16="http://schemas.microsoft.com/office/drawing/2014/main" id="{8D0E1927-7F97-9A83-D469-59386AE74999}"/>
              </a:ext>
            </a:extLst>
          </p:cNvPr>
          <p:cNvPicPr>
            <a:picLocks noChangeAspect="1"/>
          </p:cNvPicPr>
          <p:nvPr/>
        </p:nvPicPr>
        <p:blipFill>
          <a:blip r:embed="rId9"/>
          <a:stretch>
            <a:fillRect/>
          </a:stretch>
        </p:blipFill>
        <p:spPr>
          <a:xfrm>
            <a:off x="2834716" y="2526518"/>
            <a:ext cx="4329353" cy="1508863"/>
          </a:xfrm>
          <a:prstGeom prst="rect">
            <a:avLst/>
          </a:prstGeom>
        </p:spPr>
      </p:pic>
      <p:sp>
        <p:nvSpPr>
          <p:cNvPr id="16" name="Double Brace 15">
            <a:extLst>
              <a:ext uri="{FF2B5EF4-FFF2-40B4-BE49-F238E27FC236}">
                <a16:creationId xmlns:a16="http://schemas.microsoft.com/office/drawing/2014/main" id="{141F9AD5-89A1-F5BB-C485-DB1BBA7FCDA4}"/>
              </a:ext>
            </a:extLst>
          </p:cNvPr>
          <p:cNvSpPr/>
          <p:nvPr/>
        </p:nvSpPr>
        <p:spPr>
          <a:xfrm rot="5400000">
            <a:off x="1271414" y="4401493"/>
            <a:ext cx="5401186" cy="180272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Double Brace 16">
            <a:extLst>
              <a:ext uri="{FF2B5EF4-FFF2-40B4-BE49-F238E27FC236}">
                <a16:creationId xmlns:a16="http://schemas.microsoft.com/office/drawing/2014/main" id="{1AF9AAC9-2A0E-F471-7287-655D47E5D8A0}"/>
              </a:ext>
            </a:extLst>
          </p:cNvPr>
          <p:cNvSpPr/>
          <p:nvPr/>
        </p:nvSpPr>
        <p:spPr>
          <a:xfrm rot="5400000">
            <a:off x="3240847" y="4401493"/>
            <a:ext cx="5401186" cy="1802729"/>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90EF00B-197D-D289-99A1-7FE8D7406EEF}"/>
                  </a:ext>
                </a:extLst>
              </p:cNvPr>
              <p:cNvSpPr txBox="1"/>
              <p:nvPr/>
            </p:nvSpPr>
            <p:spPr>
              <a:xfrm>
                <a:off x="3861049" y="2359949"/>
                <a:ext cx="199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𝐸</m:t>
                      </m:r>
                    </m:oMath>
                  </m:oMathPara>
                </a14:m>
                <a:endParaRPr lang="en-US" dirty="0"/>
              </a:p>
            </p:txBody>
          </p:sp>
        </mc:Choice>
        <mc:Fallback xmlns="">
          <p:sp>
            <p:nvSpPr>
              <p:cNvPr id="18" name="TextBox 17">
                <a:extLst>
                  <a:ext uri="{FF2B5EF4-FFF2-40B4-BE49-F238E27FC236}">
                    <a16:creationId xmlns:a16="http://schemas.microsoft.com/office/drawing/2014/main" id="{C90EF00B-197D-D289-99A1-7FE8D7406EEF}"/>
                  </a:ext>
                </a:extLst>
              </p:cNvPr>
              <p:cNvSpPr txBox="1">
                <a:spLocks noRot="1" noChangeAspect="1" noMove="1" noResize="1" noEditPoints="1" noAdjustHandles="1" noChangeArrowheads="1" noChangeShapeType="1" noTextEdit="1"/>
              </p:cNvSpPr>
              <p:nvPr/>
            </p:nvSpPr>
            <p:spPr>
              <a:xfrm>
                <a:off x="3861049" y="2359949"/>
                <a:ext cx="199798" cy="276999"/>
              </a:xfrm>
              <a:prstGeom prst="rect">
                <a:avLst/>
              </a:prstGeom>
              <a:blipFill>
                <a:blip r:embed="rId10"/>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FCA14C-E0E8-6212-3744-719E976F2C2A}"/>
                  </a:ext>
                </a:extLst>
              </p:cNvPr>
              <p:cNvSpPr txBox="1"/>
              <p:nvPr/>
            </p:nvSpPr>
            <p:spPr>
              <a:xfrm>
                <a:off x="5890446" y="2340342"/>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oMath>
                  </m:oMathPara>
                </a14:m>
                <a:endParaRPr lang="en-US" dirty="0"/>
              </a:p>
            </p:txBody>
          </p:sp>
        </mc:Choice>
        <mc:Fallback xmlns="">
          <p:sp>
            <p:nvSpPr>
              <p:cNvPr id="19" name="TextBox 18">
                <a:extLst>
                  <a:ext uri="{FF2B5EF4-FFF2-40B4-BE49-F238E27FC236}">
                    <a16:creationId xmlns:a16="http://schemas.microsoft.com/office/drawing/2014/main" id="{B8FCA14C-E0E8-6212-3744-719E976F2C2A}"/>
                  </a:ext>
                </a:extLst>
              </p:cNvPr>
              <p:cNvSpPr txBox="1">
                <a:spLocks noRot="1" noChangeAspect="1" noMove="1" noResize="1" noEditPoints="1" noAdjustHandles="1" noChangeArrowheads="1" noChangeShapeType="1" noTextEdit="1"/>
              </p:cNvSpPr>
              <p:nvPr/>
            </p:nvSpPr>
            <p:spPr>
              <a:xfrm>
                <a:off x="5890446" y="2340342"/>
                <a:ext cx="192937" cy="276999"/>
              </a:xfrm>
              <a:prstGeom prst="rect">
                <a:avLst/>
              </a:prstGeom>
              <a:blipFill>
                <a:blip r:embed="rId11"/>
                <a:stretch>
                  <a:fillRect l="-41176" t="-4545" r="-35294" b="-4090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2DFA6DC-9555-A688-D364-869F6BE32B03}"/>
              </a:ext>
            </a:extLst>
          </p:cNvPr>
          <p:cNvSpPr txBox="1"/>
          <p:nvPr/>
        </p:nvSpPr>
        <p:spPr>
          <a:xfrm>
            <a:off x="6455562" y="4411655"/>
            <a:ext cx="5307800" cy="369332"/>
          </a:xfrm>
          <a:prstGeom prst="rect">
            <a:avLst/>
          </a:prstGeom>
          <a:noFill/>
        </p:spPr>
        <p:txBody>
          <a:bodyPr wrap="none" rtlCol="0">
            <a:spAutoFit/>
          </a:bodyPr>
          <a:lstStyle/>
          <a:p>
            <a:r>
              <a:rPr lang="en-US" dirty="0">
                <a:hlinkClick r:id="rId12"/>
              </a:rPr>
              <a:t>NN_QC/Tensor_train/TCI_Example_nF.ipynb</a:t>
            </a:r>
            <a:r>
              <a:rPr lang="en-US" dirty="0"/>
              <a:t>   Part II</a:t>
            </a:r>
          </a:p>
        </p:txBody>
      </p:sp>
    </p:spTree>
    <p:extLst>
      <p:ext uri="{BB962C8B-B14F-4D97-AF65-F5344CB8AC3E}">
        <p14:creationId xmlns:p14="http://schemas.microsoft.com/office/powerpoint/2010/main" val="6129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834F7-1C3C-B5A1-1D6C-3FE101EB289E}"/>
              </a:ext>
            </a:extLst>
          </p:cNvPr>
          <p:cNvSpPr txBox="1"/>
          <p:nvPr/>
        </p:nvSpPr>
        <p:spPr>
          <a:xfrm>
            <a:off x="353961" y="427703"/>
            <a:ext cx="1754006" cy="369332"/>
          </a:xfrm>
          <a:prstGeom prst="rect">
            <a:avLst/>
          </a:prstGeom>
          <a:noFill/>
        </p:spPr>
        <p:txBody>
          <a:bodyPr wrap="none" rtlCol="0">
            <a:spAutoFit/>
          </a:bodyPr>
          <a:lstStyle/>
          <a:p>
            <a:r>
              <a:rPr lang="en-US" dirty="0"/>
              <a:t>1D polarization: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C4BBD2-593A-94B3-1C41-48AA21A70716}"/>
                  </a:ext>
                </a:extLst>
              </p:cNvPr>
              <p:cNvSpPr txBox="1"/>
              <p:nvPr/>
            </p:nvSpPr>
            <p:spPr>
              <a:xfrm>
                <a:off x="553065" y="797035"/>
                <a:ext cx="6797565" cy="9664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000" b="0" i="0" smtClean="0">
                          <a:latin typeface="Cambria Math" panose="02040503050406030204" pitchFamily="18" charset="0"/>
                        </a:rPr>
                        <m:t>Π</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𝑖</m:t>
                          </m:r>
                          <m:r>
                            <a:rPr lang="en-CA" sz="2000" b="0" i="1" smtClean="0">
                              <a:latin typeface="Cambria Math" panose="02040503050406030204" pitchFamily="18" charset="0"/>
                            </a:rPr>
                            <m:t>𝜈</m:t>
                          </m:r>
                          <m:r>
                            <a:rPr lang="en-CA" sz="2000" b="0" i="1" smtClean="0">
                              <a:latin typeface="Cambria Math" panose="02040503050406030204" pitchFamily="18" charset="0"/>
                            </a:rPr>
                            <m:t>, </m:t>
                          </m:r>
                          <m:r>
                            <a:rPr lang="en-CA" sz="2000" b="0" i="1" smtClean="0">
                              <a:latin typeface="Cambria Math" panose="02040503050406030204" pitchFamily="18" charset="0"/>
                            </a:rPr>
                            <m:t>𝑞</m:t>
                          </m:r>
                        </m:e>
                      </m:d>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m:rPr>
                              <m:sty m:val="p"/>
                            </m:rPr>
                            <a:rPr lang="en-CA" sz="2000" b="0" i="0" smtClean="0">
                              <a:latin typeface="Cambria Math" panose="02040503050406030204" pitchFamily="18" charset="0"/>
                            </a:rPr>
                            <m:t>T</m:t>
                          </m:r>
                        </m:num>
                        <m:den>
                          <m:sSup>
                            <m:sSupPr>
                              <m:ctrlPr>
                                <a:rPr lang="en-CA" sz="2000" b="0" i="1" smtClean="0">
                                  <a:latin typeface="Cambria Math" panose="02040503050406030204" pitchFamily="18" charset="0"/>
                                </a:rPr>
                              </m:ctrlPr>
                            </m:sSupPr>
                            <m:e>
                              <m:r>
                                <a:rPr lang="en-CA" sz="2000" b="0" i="0" smtClean="0">
                                  <a:latin typeface="Cambria Math" panose="02040503050406030204" pitchFamily="18" charset="0"/>
                                </a:rPr>
                                <m:t>2</m:t>
                              </m:r>
                            </m:e>
                            <m:sup>
                              <m:sSub>
                                <m:sSubPr>
                                  <m:ctrlPr>
                                    <a:rPr lang="en-CA" sz="2000" b="0" i="1" smtClean="0">
                                      <a:latin typeface="Cambria Math" panose="02040503050406030204" pitchFamily="18" charset="0"/>
                                    </a:rPr>
                                  </m:ctrlPr>
                                </m:sSubPr>
                                <m:e>
                                  <m:r>
                                    <m:rPr>
                                      <m:sty m:val="p"/>
                                    </m:rPr>
                                    <a:rPr lang="en-CA" sz="2000" b="0" i="0" smtClean="0">
                                      <a:latin typeface="Cambria Math" panose="02040503050406030204" pitchFamily="18" charset="0"/>
                                    </a:rPr>
                                    <m:t>L</m:t>
                                  </m:r>
                                </m:e>
                                <m:sub>
                                  <m:r>
                                    <a:rPr lang="en-CA" sz="2000" b="0" i="1" smtClean="0">
                                      <a:latin typeface="Cambria Math" panose="02040503050406030204" pitchFamily="18" charset="0"/>
                                    </a:rPr>
                                    <m:t>𝑘</m:t>
                                  </m:r>
                                </m:sub>
                              </m:sSub>
                              <m:r>
                                <a:rPr lang="en-CA" sz="2000" b="0" i="0" smtClean="0">
                                  <a:latin typeface="Cambria Math" panose="02040503050406030204" pitchFamily="18" charset="0"/>
                                </a:rPr>
                                <m:t>+1 </m:t>
                              </m:r>
                            </m:sup>
                          </m:sSup>
                        </m:den>
                      </m:f>
                      <m:r>
                        <a:rPr lang="en-CA" sz="2000" b="0" i="1" smtClean="0">
                          <a:latin typeface="Cambria Math" panose="02040503050406030204" pitchFamily="18" charset="0"/>
                        </a:rPr>
                        <m:t> </m:t>
                      </m:r>
                      <m:nary>
                        <m:naryPr>
                          <m:chr m:val="∑"/>
                          <m:ctrlPr>
                            <a:rPr lang="en-CA" sz="2000" b="0" i="1" smtClean="0">
                              <a:latin typeface="Cambria Math" panose="02040503050406030204" pitchFamily="18" charset="0"/>
                            </a:rPr>
                          </m:ctrlPr>
                        </m:naryPr>
                        <m:sub>
                          <m:r>
                            <m:rPr>
                              <m:brk m:alnAt="23"/>
                            </m:rPr>
                            <a:rPr lang="en-CA" sz="2000" b="0" i="1" smtClean="0">
                              <a:latin typeface="Cambria Math" panose="02040503050406030204" pitchFamily="18" charset="0"/>
                            </a:rPr>
                            <m:t>𝑘</m:t>
                          </m:r>
                          <m:r>
                            <a:rPr lang="en-CA" sz="2000" b="0" i="1" smtClean="0">
                              <a:latin typeface="Cambria Math" panose="02040503050406030204" pitchFamily="18" charset="0"/>
                            </a:rPr>
                            <m:t>=−</m:t>
                          </m:r>
                          <m:sSup>
                            <m:sSupPr>
                              <m:ctrlPr>
                                <a:rPr lang="en-CA" sz="2000" b="0" i="1" smtClean="0">
                                  <a:latin typeface="Cambria Math" panose="02040503050406030204" pitchFamily="18" charset="0"/>
                                </a:rPr>
                              </m:ctrlPr>
                            </m:sSupPr>
                            <m:e>
                              <m:r>
                                <m:rPr>
                                  <m:brk m:alnAt="23"/>
                                </m:rPr>
                                <a:rPr lang="en-CA" sz="2000" b="0" i="1" smtClean="0">
                                  <a:latin typeface="Cambria Math" panose="02040503050406030204" pitchFamily="18" charset="0"/>
                                </a:rPr>
                                <m:t>2</m:t>
                              </m:r>
                            </m:e>
                            <m:sup>
                              <m:sSub>
                                <m:sSubPr>
                                  <m:ctrlPr>
                                    <a:rPr lang="en-CA" sz="2000" b="0" i="1" smtClean="0">
                                      <a:latin typeface="Cambria Math" panose="02040503050406030204" pitchFamily="18" charset="0"/>
                                    </a:rPr>
                                  </m:ctrlPr>
                                </m:sSubPr>
                                <m:e>
                                  <m:r>
                                    <m:rPr>
                                      <m:brk m:alnAt="23"/>
                                    </m:rPr>
                                    <a:rPr lang="en-CA" sz="2000" b="0" i="1" smtClean="0">
                                      <a:latin typeface="Cambria Math" panose="02040503050406030204" pitchFamily="18" charset="0"/>
                                    </a:rPr>
                                    <m:t>𝐿</m:t>
                                  </m:r>
                                </m:e>
                                <m:sub>
                                  <m:r>
                                    <a:rPr lang="en-CA" sz="2000" b="0" i="1" smtClean="0">
                                      <a:latin typeface="Cambria Math" panose="02040503050406030204" pitchFamily="18" charset="0"/>
                                    </a:rPr>
                                    <m:t>𝑘</m:t>
                                  </m:r>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a:rPr lang="en-CA" sz="2000" b="0" i="1" smtClean="0">
                                      <a:latin typeface="Cambria Math" panose="02040503050406030204" pitchFamily="18" charset="0"/>
                                    </a:rPr>
                                    <m:t>𝑘</m:t>
                                  </m:r>
                                </m:sub>
                              </m:sSub>
                            </m:sup>
                          </m:sSup>
                        </m:sup>
                        <m:e>
                          <m:nary>
                            <m:naryPr>
                              <m:chr m:val="∑"/>
                              <m:ctrlPr>
                                <a:rPr lang="en-CA" sz="2000" i="1">
                                  <a:latin typeface="Cambria Math" panose="02040503050406030204" pitchFamily="18" charset="0"/>
                                </a:rPr>
                              </m:ctrlPr>
                            </m:naryPr>
                            <m:sub>
                              <m:r>
                                <m:rPr>
                                  <m:brk m:alnAt="23"/>
                                </m:rPr>
                                <a:rPr lang="en-CA" sz="2000" i="1">
                                  <a:latin typeface="Cambria Math" panose="02040503050406030204" pitchFamily="18" charset="0"/>
                                </a:rPr>
                                <m:t>𝑛</m:t>
                              </m:r>
                              <m:r>
                                <a:rPr lang="en-CA" sz="2000" i="1">
                                  <a:latin typeface="Cambria Math" panose="02040503050406030204" pitchFamily="18" charset="0"/>
                                </a:rPr>
                                <m:t>=−</m:t>
                              </m:r>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a:rPr lang="en-CA" sz="2000" b="0" i="1" smtClean="0">
                                          <a:latin typeface="Cambria Math" panose="02040503050406030204" pitchFamily="18" charset="0"/>
                                        </a:rPr>
                                        <m:t>𝑛</m:t>
                                      </m:r>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a:rPr lang="en-CA" sz="2000" b="0" i="1" smtClean="0">
                                          <a:latin typeface="Cambria Math" panose="02040503050406030204" pitchFamily="18" charset="0"/>
                                        </a:rPr>
                                        <m:t>𝑛</m:t>
                                      </m:r>
                                    </m:sub>
                                  </m:sSub>
                                </m:sup>
                              </m:sSup>
                            </m:sup>
                            <m:e>
                              <m:r>
                                <a:rPr lang="en-CA" sz="2000" i="1">
                                  <a:latin typeface="Cambria Math" panose="02040503050406030204" pitchFamily="18" charset="0"/>
                                </a:rPr>
                                <m:t>𝐺</m:t>
                              </m:r>
                              <m:d>
                                <m:dPr>
                                  <m:ctrlPr>
                                    <a:rPr lang="en-CA" sz="2000" i="1">
                                      <a:latin typeface="Cambria Math" panose="02040503050406030204" pitchFamily="18" charset="0"/>
                                    </a:rPr>
                                  </m:ctrlPr>
                                </m:dPr>
                                <m:e>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m:t>
                                  </m:r>
                                  <m:r>
                                    <a:rPr lang="en-CA" sz="2000" i="1">
                                      <a:latin typeface="Cambria Math" panose="02040503050406030204" pitchFamily="18" charset="0"/>
                                    </a:rPr>
                                    <m:t>𝑘</m:t>
                                  </m:r>
                                </m:e>
                              </m:d>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m:t>
                              </m:r>
                              <m:r>
                                <a:rPr lang="en-CA" sz="2000" i="1">
                                  <a:latin typeface="Cambria Math" panose="02040503050406030204" pitchFamily="18" charset="0"/>
                                </a:rPr>
                                <m:t>𝑖</m:t>
                              </m:r>
                              <m:r>
                                <a:rPr lang="en-CA" sz="2000" i="1">
                                  <a:latin typeface="Cambria Math" panose="02040503050406030204" pitchFamily="18" charset="0"/>
                                </a:rPr>
                                <m:t>𝜈</m:t>
                              </m:r>
                              <m:r>
                                <a:rPr lang="en-CA" sz="2000" i="1">
                                  <a:latin typeface="Cambria Math" panose="02040503050406030204" pitchFamily="18" charset="0"/>
                                </a:rPr>
                                <m:t>, </m:t>
                              </m:r>
                              <m:r>
                                <a:rPr lang="en-CA" sz="2000" i="1">
                                  <a:latin typeface="Cambria Math" panose="02040503050406030204" pitchFamily="18" charset="0"/>
                                </a:rPr>
                                <m:t>𝑘</m:t>
                              </m:r>
                              <m:r>
                                <a:rPr lang="en-CA" sz="2000" i="1">
                                  <a:latin typeface="Cambria Math" panose="02040503050406030204" pitchFamily="18" charset="0"/>
                                </a:rPr>
                                <m:t>+</m:t>
                              </m:r>
                              <m:r>
                                <a:rPr lang="en-CA" sz="2000" i="1">
                                  <a:latin typeface="Cambria Math" panose="02040503050406030204" pitchFamily="18" charset="0"/>
                                </a:rPr>
                                <m:t>𝑞</m:t>
                              </m:r>
                              <m:r>
                                <a:rPr lang="en-CA" sz="2000" i="1">
                                  <a:latin typeface="Cambria Math" panose="02040503050406030204" pitchFamily="18" charset="0"/>
                                </a:rPr>
                                <m:t>)</m:t>
                              </m:r>
                            </m:e>
                          </m:nary>
                        </m:e>
                      </m:nary>
                    </m:oMath>
                  </m:oMathPara>
                </a14:m>
                <a:endParaRPr lang="en-US" sz="2000" dirty="0"/>
              </a:p>
            </p:txBody>
          </p:sp>
        </mc:Choice>
        <mc:Fallback xmlns="">
          <p:sp>
            <p:nvSpPr>
              <p:cNvPr id="3" name="TextBox 2">
                <a:extLst>
                  <a:ext uri="{FF2B5EF4-FFF2-40B4-BE49-F238E27FC236}">
                    <a16:creationId xmlns:a16="http://schemas.microsoft.com/office/drawing/2014/main" id="{26C4BBD2-593A-94B3-1C41-48AA21A70716}"/>
                  </a:ext>
                </a:extLst>
              </p:cNvPr>
              <p:cNvSpPr txBox="1">
                <a:spLocks noRot="1" noChangeAspect="1" noMove="1" noResize="1" noEditPoints="1" noAdjustHandles="1" noChangeArrowheads="1" noChangeShapeType="1" noTextEdit="1"/>
              </p:cNvSpPr>
              <p:nvPr/>
            </p:nvSpPr>
            <p:spPr>
              <a:xfrm>
                <a:off x="553065" y="797035"/>
                <a:ext cx="6797565" cy="966483"/>
              </a:xfrm>
              <a:prstGeom prst="rect">
                <a:avLst/>
              </a:prstGeom>
              <a:blipFill>
                <a:blip r:embed="rId2"/>
                <a:stretch>
                  <a:fillRect l="-187" t="-96104" r="-746" b="-1506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AAE9444-0CF8-461C-F362-E96CE39EEC4E}"/>
              </a:ext>
            </a:extLst>
          </p:cNvPr>
          <p:cNvPicPr>
            <a:picLocks noChangeAspect="1"/>
          </p:cNvPicPr>
          <p:nvPr/>
        </p:nvPicPr>
        <p:blipFill>
          <a:blip r:embed="rId3"/>
          <a:stretch>
            <a:fillRect/>
          </a:stretch>
        </p:blipFill>
        <p:spPr>
          <a:xfrm>
            <a:off x="6132513" y="2798763"/>
            <a:ext cx="5486400" cy="1333500"/>
          </a:xfrm>
          <a:prstGeom prst="rect">
            <a:avLst/>
          </a:prstGeom>
        </p:spPr>
      </p:pic>
      <p:sp>
        <p:nvSpPr>
          <p:cNvPr id="5" name="TextBox 4">
            <a:extLst>
              <a:ext uri="{FF2B5EF4-FFF2-40B4-BE49-F238E27FC236}">
                <a16:creationId xmlns:a16="http://schemas.microsoft.com/office/drawing/2014/main" id="{D1963C2C-69B4-8E7E-39DE-5D6A2DFB91A7}"/>
              </a:ext>
            </a:extLst>
          </p:cNvPr>
          <p:cNvSpPr txBox="1"/>
          <p:nvPr/>
        </p:nvSpPr>
        <p:spPr>
          <a:xfrm>
            <a:off x="353961" y="1921510"/>
            <a:ext cx="2549929" cy="369332"/>
          </a:xfrm>
          <a:prstGeom prst="rect">
            <a:avLst/>
          </a:prstGeom>
          <a:noFill/>
        </p:spPr>
        <p:txBody>
          <a:bodyPr wrap="none" rtlCol="0">
            <a:spAutoFit/>
          </a:bodyPr>
          <a:lstStyle/>
          <a:p>
            <a:r>
              <a:rPr lang="en-US" dirty="0"/>
              <a:t>Let say we assume that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7C0D7F-ED89-FD5A-3C21-5DDDABE2E75B}"/>
                  </a:ext>
                </a:extLst>
              </p:cNvPr>
              <p:cNvSpPr txBox="1"/>
              <p:nvPr/>
            </p:nvSpPr>
            <p:spPr>
              <a:xfrm>
                <a:off x="2825895" y="1967676"/>
                <a:ext cx="673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𝑖</m:t>
                      </m:r>
                      <m:r>
                        <a:rPr lang="en-CA" b="0" i="1" smtClean="0">
                          <a:latin typeface="Cambria Math" panose="02040503050406030204" pitchFamily="18" charset="0"/>
                        </a:rPr>
                        <m:t>𝜈</m:t>
                      </m:r>
                      <m:r>
                        <a:rPr lang="en-CA" b="0" i="1" smtClean="0">
                          <a:latin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3D7C0D7F-ED89-FD5A-3C21-5DDDABE2E75B}"/>
                  </a:ext>
                </a:extLst>
              </p:cNvPr>
              <p:cNvSpPr txBox="1">
                <a:spLocks noRot="1" noChangeAspect="1" noMove="1" noResize="1" noEditPoints="1" noAdjustHandles="1" noChangeArrowheads="1" noChangeShapeType="1" noTextEdit="1"/>
              </p:cNvSpPr>
              <p:nvPr/>
            </p:nvSpPr>
            <p:spPr>
              <a:xfrm>
                <a:off x="2825895" y="1967676"/>
                <a:ext cx="673582" cy="276999"/>
              </a:xfrm>
              <a:prstGeom prst="rect">
                <a:avLst/>
              </a:prstGeom>
              <a:blipFill>
                <a:blip r:embed="rId4"/>
                <a:stretch>
                  <a:fillRect l="-7407" r="-7407" b="-909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99DA78D-BB91-9585-91FC-26A17ED33982}"/>
              </a:ext>
            </a:extLst>
          </p:cNvPr>
          <p:cNvSpPr txBox="1"/>
          <p:nvPr/>
        </p:nvSpPr>
        <p:spPr>
          <a:xfrm>
            <a:off x="3560912" y="1921510"/>
            <a:ext cx="4378186" cy="369332"/>
          </a:xfrm>
          <a:prstGeom prst="rect">
            <a:avLst/>
          </a:prstGeom>
          <a:noFill/>
        </p:spPr>
        <p:txBody>
          <a:bodyPr wrap="none" rtlCol="0">
            <a:spAutoFit/>
          </a:bodyPr>
          <a:lstStyle/>
          <a:p>
            <a:r>
              <a:rPr lang="en-US" dirty="0"/>
              <a:t>thus we have an integrand as a function of</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3CF02F-F7BE-63FD-7895-047837C09951}"/>
                  </a:ext>
                </a:extLst>
              </p:cNvPr>
              <p:cNvSpPr txBox="1"/>
              <p:nvPr/>
            </p:nvSpPr>
            <p:spPr>
              <a:xfrm>
                <a:off x="7939098" y="1942399"/>
                <a:ext cx="10375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𝑘</m:t>
                      </m:r>
                      <m:r>
                        <a:rPr lang="en-CA" b="0" i="1" smtClean="0">
                          <a:latin typeface="Cambria Math" panose="02040503050406030204" pitchFamily="18" charset="0"/>
                        </a:rPr>
                        <m:t>, </m:t>
                      </m:r>
                      <m:r>
                        <a:rPr lang="en-CA" b="0" i="1" smtClean="0">
                          <a:latin typeface="Cambria Math" panose="02040503050406030204" pitchFamily="18" charset="0"/>
                        </a:rPr>
                        <m:t>𝑞</m:t>
                      </m:r>
                      <m:r>
                        <a:rPr lang="en-CA"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733CF02F-F7BE-63FD-7895-047837C09951}"/>
                  </a:ext>
                </a:extLst>
              </p:cNvPr>
              <p:cNvSpPr txBox="1">
                <a:spLocks noRot="1" noChangeAspect="1" noMove="1" noResize="1" noEditPoints="1" noAdjustHandles="1" noChangeArrowheads="1" noChangeShapeType="1" noTextEdit="1"/>
              </p:cNvSpPr>
              <p:nvPr/>
            </p:nvSpPr>
            <p:spPr>
              <a:xfrm>
                <a:off x="7939098" y="1942399"/>
                <a:ext cx="1037528" cy="276999"/>
              </a:xfrm>
              <a:prstGeom prst="rect">
                <a:avLst/>
              </a:prstGeom>
              <a:blipFill>
                <a:blip r:embed="rId5"/>
                <a:stretch>
                  <a:fillRect l="-7143" t="-4545" r="-7143" b="-3636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237EBC2-9BC8-44D9-947E-43A6E475A4E9}"/>
              </a:ext>
            </a:extLst>
          </p:cNvPr>
          <p:cNvSpPr txBox="1"/>
          <p:nvPr/>
        </p:nvSpPr>
        <p:spPr>
          <a:xfrm>
            <a:off x="9032730" y="1896232"/>
            <a:ext cx="3284554" cy="369332"/>
          </a:xfrm>
          <a:prstGeom prst="rect">
            <a:avLst/>
          </a:prstGeom>
          <a:noFill/>
        </p:spPr>
        <p:txBody>
          <a:bodyPr wrap="none" rtlCol="0">
            <a:spAutoFit/>
          </a:bodyPr>
          <a:lstStyle/>
          <a:p>
            <a:r>
              <a:rPr lang="en-US" dirty="0"/>
              <a:t>which we should integrate over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8571E3-7FEB-B6F9-088D-CD2BD4F6E803}"/>
                  </a:ext>
                </a:extLst>
              </p:cNvPr>
              <p:cNvSpPr txBox="1"/>
              <p:nvPr/>
            </p:nvSpPr>
            <p:spPr>
              <a:xfrm>
                <a:off x="353961" y="2337008"/>
                <a:ext cx="6265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𝑘</m:t>
                      </m:r>
                    </m:oMath>
                  </m:oMathPara>
                </a14:m>
                <a:endParaRPr lang="en-US" dirty="0"/>
              </a:p>
            </p:txBody>
          </p:sp>
        </mc:Choice>
        <mc:Fallback xmlns="">
          <p:sp>
            <p:nvSpPr>
              <p:cNvPr id="10" name="TextBox 9">
                <a:extLst>
                  <a:ext uri="{FF2B5EF4-FFF2-40B4-BE49-F238E27FC236}">
                    <a16:creationId xmlns:a16="http://schemas.microsoft.com/office/drawing/2014/main" id="{398571E3-7FEB-B6F9-088D-CD2BD4F6E803}"/>
                  </a:ext>
                </a:extLst>
              </p:cNvPr>
              <p:cNvSpPr txBox="1">
                <a:spLocks noRot="1" noChangeAspect="1" noMove="1" noResize="1" noEditPoints="1" noAdjustHandles="1" noChangeArrowheads="1" noChangeShapeType="1" noTextEdit="1"/>
              </p:cNvSpPr>
              <p:nvPr/>
            </p:nvSpPr>
            <p:spPr>
              <a:xfrm>
                <a:off x="353961" y="2337008"/>
                <a:ext cx="626582" cy="276999"/>
              </a:xfrm>
              <a:prstGeom prst="rect">
                <a:avLst/>
              </a:prstGeom>
              <a:blipFill>
                <a:blip r:embed="rId6"/>
                <a:stretch>
                  <a:fillRect l="-7843" r="-7843" b="-8696"/>
                </a:stretch>
              </a:blipFill>
            </p:spPr>
            <p:txBody>
              <a:bodyPr/>
              <a:lstStyle/>
              <a:p>
                <a:r>
                  <a:rPr lang="en-US">
                    <a:noFill/>
                  </a:rPr>
                  <a:t> </a:t>
                </a:r>
              </a:p>
            </p:txBody>
          </p:sp>
        </mc:Fallback>
      </mc:AlternateContent>
      <p:sp>
        <p:nvSpPr>
          <p:cNvPr id="15" name="Double Brace 14">
            <a:extLst>
              <a:ext uri="{FF2B5EF4-FFF2-40B4-BE49-F238E27FC236}">
                <a16:creationId xmlns:a16="http://schemas.microsoft.com/office/drawing/2014/main" id="{E72E4F7B-E9CD-5D42-2A8C-4ABD213627B2}"/>
              </a:ext>
            </a:extLst>
          </p:cNvPr>
          <p:cNvSpPr/>
          <p:nvPr/>
        </p:nvSpPr>
        <p:spPr>
          <a:xfrm rot="5400000">
            <a:off x="5994225" y="4854123"/>
            <a:ext cx="5351517" cy="12407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Double Brace 15">
            <a:extLst>
              <a:ext uri="{FF2B5EF4-FFF2-40B4-BE49-F238E27FC236}">
                <a16:creationId xmlns:a16="http://schemas.microsoft.com/office/drawing/2014/main" id="{B78072EF-25FE-F376-0FB8-12D5653A23FB}"/>
              </a:ext>
            </a:extLst>
          </p:cNvPr>
          <p:cNvSpPr/>
          <p:nvPr/>
        </p:nvSpPr>
        <p:spPr>
          <a:xfrm rot="5400000">
            <a:off x="4410956" y="4846048"/>
            <a:ext cx="5461252" cy="1366683"/>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6E0D6C0-88B0-5B14-3EB7-58D5A278D83E}"/>
                  </a:ext>
                </a:extLst>
              </p:cNvPr>
              <p:cNvSpPr txBox="1"/>
              <p:nvPr/>
            </p:nvSpPr>
            <p:spPr>
              <a:xfrm>
                <a:off x="7049826" y="2475507"/>
                <a:ext cx="183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17" name="TextBox 16">
                <a:extLst>
                  <a:ext uri="{FF2B5EF4-FFF2-40B4-BE49-F238E27FC236}">
                    <a16:creationId xmlns:a16="http://schemas.microsoft.com/office/drawing/2014/main" id="{46E0D6C0-88B0-5B14-3EB7-58D5A278D83E}"/>
                  </a:ext>
                </a:extLst>
              </p:cNvPr>
              <p:cNvSpPr txBox="1">
                <a:spLocks noRot="1" noChangeAspect="1" noMove="1" noResize="1" noEditPoints="1" noAdjustHandles="1" noChangeArrowheads="1" noChangeShapeType="1" noTextEdit="1"/>
              </p:cNvSpPr>
              <p:nvPr/>
            </p:nvSpPr>
            <p:spPr>
              <a:xfrm>
                <a:off x="7049826" y="2475507"/>
                <a:ext cx="183512" cy="276999"/>
              </a:xfrm>
              <a:prstGeom prst="rect">
                <a:avLst/>
              </a:prstGeom>
              <a:blipFill>
                <a:blip r:embed="rId7"/>
                <a:stretch>
                  <a:fillRect l="-1250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2BAD7F-AC85-83E9-7661-A674C5E970E1}"/>
                  </a:ext>
                </a:extLst>
              </p:cNvPr>
              <p:cNvSpPr txBox="1"/>
              <p:nvPr/>
            </p:nvSpPr>
            <p:spPr>
              <a:xfrm>
                <a:off x="8570084" y="2462846"/>
                <a:ext cx="179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𝑘</m:t>
                      </m:r>
                    </m:oMath>
                  </m:oMathPara>
                </a14:m>
                <a:endParaRPr lang="en-US" dirty="0"/>
              </a:p>
            </p:txBody>
          </p:sp>
        </mc:Choice>
        <mc:Fallback xmlns="">
          <p:sp>
            <p:nvSpPr>
              <p:cNvPr id="18" name="TextBox 17">
                <a:extLst>
                  <a:ext uri="{FF2B5EF4-FFF2-40B4-BE49-F238E27FC236}">
                    <a16:creationId xmlns:a16="http://schemas.microsoft.com/office/drawing/2014/main" id="{C52BAD7F-AC85-83E9-7661-A674C5E970E1}"/>
                  </a:ext>
                </a:extLst>
              </p:cNvPr>
              <p:cNvSpPr txBox="1">
                <a:spLocks noRot="1" noChangeAspect="1" noMove="1" noResize="1" noEditPoints="1" noAdjustHandles="1" noChangeArrowheads="1" noChangeShapeType="1" noTextEdit="1"/>
              </p:cNvSpPr>
              <p:nvPr/>
            </p:nvSpPr>
            <p:spPr>
              <a:xfrm>
                <a:off x="8570084" y="2462846"/>
                <a:ext cx="179857" cy="276999"/>
              </a:xfrm>
              <a:prstGeom prst="rect">
                <a:avLst/>
              </a:prstGeom>
              <a:blipFill>
                <a:blip r:embed="rId8"/>
                <a:stretch>
                  <a:fillRect l="-26667" r="-33333" b="-869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8FFD9AB-4683-D21C-6BDC-ED5B5646F1D5}"/>
              </a:ext>
            </a:extLst>
          </p:cNvPr>
          <p:cNvSpPr txBox="1"/>
          <p:nvPr/>
        </p:nvSpPr>
        <p:spPr>
          <a:xfrm>
            <a:off x="232838" y="3059668"/>
            <a:ext cx="4711290" cy="369332"/>
          </a:xfrm>
          <a:prstGeom prst="rect">
            <a:avLst/>
          </a:prstGeom>
          <a:noFill/>
        </p:spPr>
        <p:txBody>
          <a:bodyPr wrap="none" rtlCol="0">
            <a:spAutoFit/>
          </a:bodyPr>
          <a:lstStyle/>
          <a:p>
            <a:r>
              <a:rPr lang="en-US" dirty="0"/>
              <a:t>Also we need a dispersion where we consider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02FE69-9D8B-693D-4780-F1C59465E895}"/>
                  </a:ext>
                </a:extLst>
              </p:cNvPr>
              <p:cNvSpPr txBox="1"/>
              <p:nvPr/>
            </p:nvSpPr>
            <p:spPr>
              <a:xfrm>
                <a:off x="5097540" y="3088132"/>
                <a:ext cx="10258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𝜖</m:t>
                      </m:r>
                      <m:d>
                        <m:dPr>
                          <m:ctrlPr>
                            <a:rPr lang="en-CA" b="0" i="1" smtClean="0">
                              <a:latin typeface="Cambria Math" panose="02040503050406030204" pitchFamily="18" charset="0"/>
                            </a:rPr>
                          </m:ctrlPr>
                        </m:dPr>
                        <m:e>
                          <m:r>
                            <a:rPr lang="en-CA" b="0" i="1" smtClean="0">
                              <a:latin typeface="Cambria Math" panose="02040503050406030204" pitchFamily="18" charset="0"/>
                            </a:rPr>
                            <m:t>𝑝</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4A02FE69-9D8B-693D-4780-F1C59465E895}"/>
                  </a:ext>
                </a:extLst>
              </p:cNvPr>
              <p:cNvSpPr txBox="1">
                <a:spLocks noRot="1" noChangeAspect="1" noMove="1" noResize="1" noEditPoints="1" noAdjustHandles="1" noChangeArrowheads="1" noChangeShapeType="1" noTextEdit="1"/>
              </p:cNvSpPr>
              <p:nvPr/>
            </p:nvSpPr>
            <p:spPr>
              <a:xfrm>
                <a:off x="5097540" y="3088132"/>
                <a:ext cx="1025858" cy="276999"/>
              </a:xfrm>
              <a:prstGeom prst="rect">
                <a:avLst/>
              </a:prstGeom>
              <a:blipFill>
                <a:blip r:embed="rId9"/>
                <a:stretch>
                  <a:fillRect l="-3704" t="-9091" r="-2469" b="-2727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718FE4E-E7C2-5831-0172-899388472479}"/>
              </a:ext>
            </a:extLst>
          </p:cNvPr>
          <p:cNvSpPr txBox="1"/>
          <p:nvPr/>
        </p:nvSpPr>
        <p:spPr>
          <a:xfrm>
            <a:off x="7182753" y="5763559"/>
            <a:ext cx="4215257" cy="369332"/>
          </a:xfrm>
          <a:prstGeom prst="rect">
            <a:avLst/>
          </a:prstGeom>
          <a:noFill/>
        </p:spPr>
        <p:txBody>
          <a:bodyPr wrap="none" rtlCol="0">
            <a:spAutoFit/>
          </a:bodyPr>
          <a:lstStyle/>
          <a:p>
            <a:r>
              <a:rPr lang="en-US" dirty="0">
                <a:hlinkClick r:id="rId10"/>
              </a:rPr>
              <a:t>NN_QC/Tensor_train/codes/Pi_VS_E.png</a:t>
            </a:r>
            <a:endParaRPr lang="en-US" dirty="0"/>
          </a:p>
        </p:txBody>
      </p:sp>
      <p:sp>
        <p:nvSpPr>
          <p:cNvPr id="27" name="TextBox 26">
            <a:extLst>
              <a:ext uri="{FF2B5EF4-FFF2-40B4-BE49-F238E27FC236}">
                <a16:creationId xmlns:a16="http://schemas.microsoft.com/office/drawing/2014/main" id="{7B5A4877-2ACD-57FC-99F5-602515BBDD07}"/>
              </a:ext>
            </a:extLst>
          </p:cNvPr>
          <p:cNvSpPr txBox="1"/>
          <p:nvPr/>
        </p:nvSpPr>
        <p:spPr>
          <a:xfrm>
            <a:off x="6058335" y="4903587"/>
            <a:ext cx="6172200" cy="646331"/>
          </a:xfrm>
          <a:prstGeom prst="rect">
            <a:avLst/>
          </a:prstGeom>
          <a:noFill/>
        </p:spPr>
        <p:txBody>
          <a:bodyPr wrap="square">
            <a:spAutoFit/>
          </a:bodyPr>
          <a:lstStyle/>
          <a:p>
            <a:r>
              <a:rPr lang="en-US" dirty="0"/>
              <a:t>Compile the code </a:t>
            </a:r>
            <a:r>
              <a:rPr lang="en-CA" sz="1800" dirty="0" err="1">
                <a:solidFill>
                  <a:srgbClr val="000000"/>
                </a:solidFill>
                <a:effectLst/>
                <a:latin typeface="Menlo" panose="020B0609030804020204" pitchFamily="49" charset="0"/>
              </a:rPr>
              <a:t>julia</a:t>
            </a:r>
            <a:r>
              <a:rPr lang="en-CA" sz="1800" dirty="0">
                <a:solidFill>
                  <a:srgbClr val="000000"/>
                </a:solidFill>
                <a:effectLst/>
                <a:latin typeface="Menlo" panose="020B0609030804020204" pitchFamily="49" charset="0"/>
              </a:rPr>
              <a:t> </a:t>
            </a:r>
            <a:r>
              <a:rPr lang="en-CA" sz="1800" dirty="0" err="1">
                <a:solidFill>
                  <a:srgbClr val="000000"/>
                </a:solidFill>
                <a:effectLst/>
                <a:latin typeface="Menlo" panose="020B0609030804020204" pitchFamily="49" charset="0"/>
              </a:rPr>
              <a:t>reload_MPS.jl</a:t>
            </a:r>
            <a:r>
              <a:rPr lang="en-CA" sz="1800" dirty="0">
                <a:solidFill>
                  <a:srgbClr val="000000"/>
                </a:solidFill>
                <a:effectLst/>
                <a:latin typeface="Menlo" panose="020B0609030804020204" pitchFamily="49" charset="0"/>
              </a:rPr>
              <a:t> 3000 (number of grids)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9E398E-21CF-FD46-A1C4-E83745C4F9E1}"/>
                  </a:ext>
                </a:extLst>
              </p:cNvPr>
              <p:cNvSpPr txBox="1"/>
              <p:nvPr/>
            </p:nvSpPr>
            <p:spPr>
              <a:xfrm>
                <a:off x="8339023" y="6117249"/>
                <a:ext cx="1063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=100</m:t>
                      </m:r>
                    </m:oMath>
                  </m:oMathPara>
                </a14:m>
                <a:endParaRPr lang="en-US" dirty="0"/>
              </a:p>
            </p:txBody>
          </p:sp>
        </mc:Choice>
        <mc:Fallback xmlns="">
          <p:sp>
            <p:nvSpPr>
              <p:cNvPr id="28" name="TextBox 27">
                <a:extLst>
                  <a:ext uri="{FF2B5EF4-FFF2-40B4-BE49-F238E27FC236}">
                    <a16:creationId xmlns:a16="http://schemas.microsoft.com/office/drawing/2014/main" id="{CA9E398E-21CF-FD46-A1C4-E83745C4F9E1}"/>
                  </a:ext>
                </a:extLst>
              </p:cNvPr>
              <p:cNvSpPr txBox="1">
                <a:spLocks noRot="1" noChangeAspect="1" noMove="1" noResize="1" noEditPoints="1" noAdjustHandles="1" noChangeArrowheads="1" noChangeShapeType="1" noTextEdit="1"/>
              </p:cNvSpPr>
              <p:nvPr/>
            </p:nvSpPr>
            <p:spPr>
              <a:xfrm>
                <a:off x="8339023" y="6117249"/>
                <a:ext cx="1063689" cy="369332"/>
              </a:xfrm>
              <a:prstGeom prst="rect">
                <a:avLst/>
              </a:prstGeom>
              <a:blipFill>
                <a:blip r:embed="rId11"/>
                <a:stretch>
                  <a:fillRect b="-16667"/>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CD42596-B8CD-C238-250D-98215F3F9F76}"/>
              </a:ext>
            </a:extLst>
          </p:cNvPr>
          <p:cNvPicPr>
            <a:picLocks noChangeAspect="1"/>
          </p:cNvPicPr>
          <p:nvPr/>
        </p:nvPicPr>
        <p:blipFill>
          <a:blip r:embed="rId12"/>
          <a:stretch>
            <a:fillRect/>
          </a:stretch>
        </p:blipFill>
        <p:spPr>
          <a:xfrm>
            <a:off x="9238537" y="2925868"/>
            <a:ext cx="1981695" cy="1158938"/>
          </a:xfrm>
          <a:prstGeom prst="rect">
            <a:avLst/>
          </a:prstGeom>
        </p:spPr>
      </p:pic>
      <p:sp>
        <p:nvSpPr>
          <p:cNvPr id="32" name="Double Brace 31">
            <a:extLst>
              <a:ext uri="{FF2B5EF4-FFF2-40B4-BE49-F238E27FC236}">
                <a16:creationId xmlns:a16="http://schemas.microsoft.com/office/drawing/2014/main" id="{D1E077C1-AB54-7628-1D24-9BF03C9710A4}"/>
              </a:ext>
            </a:extLst>
          </p:cNvPr>
          <p:cNvSpPr/>
          <p:nvPr/>
        </p:nvSpPr>
        <p:spPr>
          <a:xfrm rot="5400000">
            <a:off x="7459683" y="4837362"/>
            <a:ext cx="5351517" cy="12407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AD0FF3-E225-67F8-05BF-1799F291BC20}"/>
                  </a:ext>
                </a:extLst>
              </p:cNvPr>
              <p:cNvSpPr txBox="1"/>
              <p:nvPr/>
            </p:nvSpPr>
            <p:spPr>
              <a:xfrm>
                <a:off x="9744290" y="2411050"/>
                <a:ext cx="7787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𝑞</m:t>
                      </m:r>
                    </m:oMath>
                  </m:oMathPara>
                </a14:m>
                <a:endParaRPr lang="en-US" dirty="0"/>
              </a:p>
            </p:txBody>
          </p:sp>
        </mc:Choice>
        <mc:Fallback xmlns="">
          <p:sp>
            <p:nvSpPr>
              <p:cNvPr id="33" name="TextBox 32">
                <a:extLst>
                  <a:ext uri="{FF2B5EF4-FFF2-40B4-BE49-F238E27FC236}">
                    <a16:creationId xmlns:a16="http://schemas.microsoft.com/office/drawing/2014/main" id="{DCAD0FF3-E225-67F8-05BF-1799F291BC20}"/>
                  </a:ext>
                </a:extLst>
              </p:cNvPr>
              <p:cNvSpPr txBox="1">
                <a:spLocks noRot="1" noChangeAspect="1" noMove="1" noResize="1" noEditPoints="1" noAdjustHandles="1" noChangeArrowheads="1" noChangeShapeType="1" noTextEdit="1"/>
              </p:cNvSpPr>
              <p:nvPr/>
            </p:nvSpPr>
            <p:spPr>
              <a:xfrm>
                <a:off x="9744290" y="2411050"/>
                <a:ext cx="778729" cy="369332"/>
              </a:xfrm>
              <a:prstGeom prst="rect">
                <a:avLst/>
              </a:prstGeom>
              <a:blipFill>
                <a:blip r:embed="rId13"/>
                <a:stretch>
                  <a:fillRect b="-10345"/>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08C4149C-9EDD-5C31-04E8-B34E748FDE2C}"/>
              </a:ext>
            </a:extLst>
          </p:cNvPr>
          <p:cNvSpPr txBox="1"/>
          <p:nvPr/>
        </p:nvSpPr>
        <p:spPr>
          <a:xfrm>
            <a:off x="9117733" y="4027245"/>
            <a:ext cx="2223301" cy="369332"/>
          </a:xfrm>
          <a:prstGeom prst="rect">
            <a:avLst/>
          </a:prstGeom>
          <a:noFill/>
        </p:spPr>
        <p:txBody>
          <a:bodyPr wrap="none" rtlCol="0">
            <a:spAutoFit/>
          </a:bodyPr>
          <a:lstStyle/>
          <a:p>
            <a:r>
              <a:rPr lang="en-US" dirty="0"/>
              <a:t>This is what we save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81864D-2FBD-F1EA-F74A-F1B81A708440}"/>
                  </a:ext>
                </a:extLst>
              </p:cNvPr>
              <p:cNvSpPr txBox="1"/>
              <p:nvPr/>
            </p:nvSpPr>
            <p:spPr>
              <a:xfrm>
                <a:off x="8053411" y="3461225"/>
                <a:ext cx="16073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1800" b="0" i="1" smtClean="0">
                              <a:latin typeface="Cambria Math" panose="02040503050406030204" pitchFamily="18" charset="0"/>
                            </a:rPr>
                          </m:ctrlPr>
                        </m:sSupPr>
                        <m:e>
                          <m:r>
                            <m:rPr>
                              <m:sty m:val="p"/>
                            </m:rPr>
                            <a:rPr lang="en-CA" sz="1800" b="0" i="0" smtClean="0">
                              <a:latin typeface="Cambria Math" panose="02040503050406030204" pitchFamily="18" charset="0"/>
                            </a:rPr>
                            <m:t>Π</m:t>
                          </m:r>
                        </m:e>
                        <m:sup>
                          <m:r>
                            <a:rPr lang="en-CA" sz="1800" b="0" i="1" smtClean="0">
                              <a:latin typeface="Cambria Math" panose="02040503050406030204" pitchFamily="18" charset="0"/>
                            </a:rPr>
                            <m:t>0</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𝑞</m:t>
                          </m:r>
                        </m:e>
                      </m:d>
                      <m:r>
                        <a:rPr lang="en-CA" sz="1800" b="0" i="1"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2981864D-2FBD-F1EA-F74A-F1B81A708440}"/>
                  </a:ext>
                </a:extLst>
              </p:cNvPr>
              <p:cNvSpPr txBox="1">
                <a:spLocks noRot="1" noChangeAspect="1" noMove="1" noResize="1" noEditPoints="1" noAdjustHandles="1" noChangeArrowheads="1" noChangeShapeType="1" noTextEdit="1"/>
              </p:cNvSpPr>
              <p:nvPr/>
            </p:nvSpPr>
            <p:spPr>
              <a:xfrm>
                <a:off x="8053411" y="3461225"/>
                <a:ext cx="1607396" cy="369332"/>
              </a:xfrm>
              <a:prstGeom prst="rect">
                <a:avLst/>
              </a:prstGeom>
              <a:blipFill>
                <a:blip r:embed="rId1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7546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07F61F-C3AF-A69C-A648-9A21F40A20EA}"/>
              </a:ext>
            </a:extLst>
          </p:cNvPr>
          <p:cNvSpPr txBox="1"/>
          <p:nvPr/>
        </p:nvSpPr>
        <p:spPr>
          <a:xfrm>
            <a:off x="398207" y="457200"/>
            <a:ext cx="3398110" cy="369332"/>
          </a:xfrm>
          <a:prstGeom prst="rect">
            <a:avLst/>
          </a:prstGeom>
          <a:noFill/>
        </p:spPr>
        <p:txBody>
          <a:bodyPr wrap="none" rtlCol="0">
            <a:spAutoFit/>
          </a:bodyPr>
          <a:lstStyle/>
          <a:p>
            <a:r>
              <a:rPr lang="en-US" dirty="0"/>
              <a:t>Can we do this more efficiently? </a:t>
            </a:r>
          </a:p>
        </p:txBody>
      </p:sp>
      <p:sp>
        <p:nvSpPr>
          <p:cNvPr id="3" name="TextBox 2">
            <a:extLst>
              <a:ext uri="{FF2B5EF4-FFF2-40B4-BE49-F238E27FC236}">
                <a16:creationId xmlns:a16="http://schemas.microsoft.com/office/drawing/2014/main" id="{6CA2D5EE-B389-346E-351F-0A69CFC20650}"/>
              </a:ext>
            </a:extLst>
          </p:cNvPr>
          <p:cNvSpPr txBox="1"/>
          <p:nvPr/>
        </p:nvSpPr>
        <p:spPr>
          <a:xfrm>
            <a:off x="3982064" y="457200"/>
            <a:ext cx="1789208" cy="369332"/>
          </a:xfrm>
          <a:prstGeom prst="rect">
            <a:avLst/>
          </a:prstGeom>
          <a:noFill/>
        </p:spPr>
        <p:txBody>
          <a:bodyPr wrap="none" rtlCol="0">
            <a:spAutoFit/>
          </a:bodyPr>
          <a:lstStyle/>
          <a:p>
            <a:r>
              <a:rPr lang="en-US" dirty="0" err="1"/>
              <a:t>Zipup</a:t>
            </a:r>
            <a:r>
              <a:rPr lang="en-US" dirty="0"/>
              <a:t> algorithm </a:t>
            </a:r>
          </a:p>
        </p:txBody>
      </p:sp>
      <p:pic>
        <p:nvPicPr>
          <p:cNvPr id="4" name="Picture 3">
            <a:extLst>
              <a:ext uri="{FF2B5EF4-FFF2-40B4-BE49-F238E27FC236}">
                <a16:creationId xmlns:a16="http://schemas.microsoft.com/office/drawing/2014/main" id="{D52C1588-2741-4E3B-2AD0-1F0581E7266F}"/>
              </a:ext>
            </a:extLst>
          </p:cNvPr>
          <p:cNvPicPr>
            <a:picLocks noChangeAspect="1"/>
          </p:cNvPicPr>
          <p:nvPr/>
        </p:nvPicPr>
        <p:blipFill>
          <a:blip r:embed="rId2"/>
          <a:stretch>
            <a:fillRect/>
          </a:stretch>
        </p:blipFill>
        <p:spPr>
          <a:xfrm>
            <a:off x="6272984" y="796135"/>
            <a:ext cx="4069378" cy="1491335"/>
          </a:xfrm>
          <a:prstGeom prst="rect">
            <a:avLst/>
          </a:prstGeom>
        </p:spPr>
      </p:pic>
      <p:pic>
        <p:nvPicPr>
          <p:cNvPr id="5" name="Picture 4">
            <a:extLst>
              <a:ext uri="{FF2B5EF4-FFF2-40B4-BE49-F238E27FC236}">
                <a16:creationId xmlns:a16="http://schemas.microsoft.com/office/drawing/2014/main" id="{AFB45C4E-7199-FCB6-8FF2-0B00A3729BA5}"/>
              </a:ext>
            </a:extLst>
          </p:cNvPr>
          <p:cNvPicPr>
            <a:picLocks noChangeAspect="1"/>
          </p:cNvPicPr>
          <p:nvPr/>
        </p:nvPicPr>
        <p:blipFill>
          <a:blip r:embed="rId3"/>
          <a:stretch>
            <a:fillRect/>
          </a:stretch>
        </p:blipFill>
        <p:spPr>
          <a:xfrm>
            <a:off x="5868984" y="2227672"/>
            <a:ext cx="6323015" cy="1813393"/>
          </a:xfrm>
          <a:prstGeom prst="rect">
            <a:avLst/>
          </a:prstGeom>
        </p:spPr>
      </p:pic>
      <p:sp>
        <p:nvSpPr>
          <p:cNvPr id="6" name="Double Brace 5">
            <a:extLst>
              <a:ext uri="{FF2B5EF4-FFF2-40B4-BE49-F238E27FC236}">
                <a16:creationId xmlns:a16="http://schemas.microsoft.com/office/drawing/2014/main" id="{930701C9-58A4-60A1-9966-74D67C8CC04D}"/>
              </a:ext>
            </a:extLst>
          </p:cNvPr>
          <p:cNvSpPr/>
          <p:nvPr/>
        </p:nvSpPr>
        <p:spPr>
          <a:xfrm rot="5400000">
            <a:off x="6235300" y="4422794"/>
            <a:ext cx="5351517" cy="12407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Double Brace 6">
            <a:extLst>
              <a:ext uri="{FF2B5EF4-FFF2-40B4-BE49-F238E27FC236}">
                <a16:creationId xmlns:a16="http://schemas.microsoft.com/office/drawing/2014/main" id="{B8ADCBCE-D3BA-4AC2-5F73-40A131CFA612}"/>
              </a:ext>
            </a:extLst>
          </p:cNvPr>
          <p:cNvSpPr/>
          <p:nvPr/>
        </p:nvSpPr>
        <p:spPr>
          <a:xfrm rot="5400000">
            <a:off x="4379517" y="4370605"/>
            <a:ext cx="5461252" cy="1366683"/>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89BB2F-52AC-77BF-76A0-0DD3EB45D7A1}"/>
                  </a:ext>
                </a:extLst>
              </p:cNvPr>
              <p:cNvSpPr txBox="1"/>
              <p:nvPr/>
            </p:nvSpPr>
            <p:spPr>
              <a:xfrm>
                <a:off x="7049826" y="2062559"/>
                <a:ext cx="183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F889BB2F-52AC-77BF-76A0-0DD3EB45D7A1}"/>
                  </a:ext>
                </a:extLst>
              </p:cNvPr>
              <p:cNvSpPr txBox="1">
                <a:spLocks noRot="1" noChangeAspect="1" noMove="1" noResize="1" noEditPoints="1" noAdjustHandles="1" noChangeArrowheads="1" noChangeShapeType="1" noTextEdit="1"/>
              </p:cNvSpPr>
              <p:nvPr/>
            </p:nvSpPr>
            <p:spPr>
              <a:xfrm>
                <a:off x="7049826" y="2062559"/>
                <a:ext cx="183512" cy="276999"/>
              </a:xfrm>
              <a:prstGeom prst="rect">
                <a:avLst/>
              </a:prstGeom>
              <a:blipFill>
                <a:blip r:embed="rId4"/>
                <a:stretch>
                  <a:fillRect l="-1250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85EA81-D083-69F8-5D46-AA3C22E20074}"/>
                  </a:ext>
                </a:extLst>
              </p:cNvPr>
              <p:cNvSpPr txBox="1"/>
              <p:nvPr/>
            </p:nvSpPr>
            <p:spPr>
              <a:xfrm>
                <a:off x="8821129" y="2062559"/>
                <a:ext cx="179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𝑘</m:t>
                      </m:r>
                    </m:oMath>
                  </m:oMathPara>
                </a14:m>
                <a:endParaRPr lang="en-US" dirty="0"/>
              </a:p>
            </p:txBody>
          </p:sp>
        </mc:Choice>
        <mc:Fallback xmlns="">
          <p:sp>
            <p:nvSpPr>
              <p:cNvPr id="9" name="TextBox 8">
                <a:extLst>
                  <a:ext uri="{FF2B5EF4-FFF2-40B4-BE49-F238E27FC236}">
                    <a16:creationId xmlns:a16="http://schemas.microsoft.com/office/drawing/2014/main" id="{8385EA81-D083-69F8-5D46-AA3C22E20074}"/>
                  </a:ext>
                </a:extLst>
              </p:cNvPr>
              <p:cNvSpPr txBox="1">
                <a:spLocks noRot="1" noChangeAspect="1" noMove="1" noResize="1" noEditPoints="1" noAdjustHandles="1" noChangeArrowheads="1" noChangeShapeType="1" noTextEdit="1"/>
              </p:cNvSpPr>
              <p:nvPr/>
            </p:nvSpPr>
            <p:spPr>
              <a:xfrm>
                <a:off x="8821129" y="2062559"/>
                <a:ext cx="179857" cy="276999"/>
              </a:xfrm>
              <a:prstGeom prst="rect">
                <a:avLst/>
              </a:prstGeom>
              <a:blipFill>
                <a:blip r:embed="rId5"/>
                <a:stretch>
                  <a:fillRect l="-33333" r="-33333" b="-8696"/>
                </a:stretch>
              </a:blipFill>
            </p:spPr>
            <p:txBody>
              <a:bodyPr/>
              <a:lstStyle/>
              <a:p>
                <a:r>
                  <a:rPr lang="en-US">
                    <a:noFill/>
                  </a:rPr>
                  <a:t> </a:t>
                </a:r>
              </a:p>
            </p:txBody>
          </p:sp>
        </mc:Fallback>
      </mc:AlternateContent>
      <p:sp>
        <p:nvSpPr>
          <p:cNvPr id="10" name="Double Brace 9">
            <a:extLst>
              <a:ext uri="{FF2B5EF4-FFF2-40B4-BE49-F238E27FC236}">
                <a16:creationId xmlns:a16="http://schemas.microsoft.com/office/drawing/2014/main" id="{39D9FC39-103E-69F5-729B-F5E63F488B74}"/>
              </a:ext>
            </a:extLst>
          </p:cNvPr>
          <p:cNvSpPr/>
          <p:nvPr/>
        </p:nvSpPr>
        <p:spPr>
          <a:xfrm rot="5400000">
            <a:off x="7941833" y="4378680"/>
            <a:ext cx="5351517" cy="12407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AF513-5B41-D267-3E74-3E8A5669305B}"/>
                  </a:ext>
                </a:extLst>
              </p:cNvPr>
              <p:cNvSpPr txBox="1"/>
              <p:nvPr/>
            </p:nvSpPr>
            <p:spPr>
              <a:xfrm>
                <a:off x="10159465" y="1953988"/>
                <a:ext cx="858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𝑞</m:t>
                      </m:r>
                    </m:oMath>
                  </m:oMathPara>
                </a14:m>
                <a:endParaRPr lang="en-US" dirty="0"/>
              </a:p>
            </p:txBody>
          </p:sp>
        </mc:Choice>
        <mc:Fallback xmlns="">
          <p:sp>
            <p:nvSpPr>
              <p:cNvPr id="11" name="TextBox 10">
                <a:extLst>
                  <a:ext uri="{FF2B5EF4-FFF2-40B4-BE49-F238E27FC236}">
                    <a16:creationId xmlns:a16="http://schemas.microsoft.com/office/drawing/2014/main" id="{F74AF513-5B41-D267-3E74-3E8A5669305B}"/>
                  </a:ext>
                </a:extLst>
              </p:cNvPr>
              <p:cNvSpPr txBox="1">
                <a:spLocks noRot="1" noChangeAspect="1" noMove="1" noResize="1" noEditPoints="1" noAdjustHandles="1" noChangeArrowheads="1" noChangeShapeType="1" noTextEdit="1"/>
              </p:cNvSpPr>
              <p:nvPr/>
            </p:nvSpPr>
            <p:spPr>
              <a:xfrm>
                <a:off x="10159465" y="1953988"/>
                <a:ext cx="858623" cy="369332"/>
              </a:xfrm>
              <a:prstGeom prst="rect">
                <a:avLst/>
              </a:prstGeom>
              <a:blipFill>
                <a:blip r:embed="rId6"/>
                <a:stretch>
                  <a:fillRect b="-10345"/>
                </a:stretch>
              </a:blipFill>
            </p:spPr>
            <p:txBody>
              <a:bodyPr/>
              <a:lstStyle/>
              <a:p>
                <a:r>
                  <a:rPr lang="en-US">
                    <a:noFill/>
                  </a:rPr>
                  <a:t> </a:t>
                </a:r>
              </a:p>
            </p:txBody>
          </p:sp>
        </mc:Fallback>
      </mc:AlternateContent>
      <p:sp>
        <p:nvSpPr>
          <p:cNvPr id="12" name="Double Brace 11">
            <a:extLst>
              <a:ext uri="{FF2B5EF4-FFF2-40B4-BE49-F238E27FC236}">
                <a16:creationId xmlns:a16="http://schemas.microsoft.com/office/drawing/2014/main" id="{D0651F0C-4BE2-8FE2-D3E7-5A40454EFCFB}"/>
              </a:ext>
            </a:extLst>
          </p:cNvPr>
          <p:cNvSpPr/>
          <p:nvPr/>
        </p:nvSpPr>
        <p:spPr>
          <a:xfrm rot="5400000">
            <a:off x="6394657" y="2849886"/>
            <a:ext cx="5351517" cy="124079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 name="Double Brace 12">
            <a:extLst>
              <a:ext uri="{FF2B5EF4-FFF2-40B4-BE49-F238E27FC236}">
                <a16:creationId xmlns:a16="http://schemas.microsoft.com/office/drawing/2014/main" id="{6462EF7F-FF37-67B7-6A9C-7673A6C2C8AE}"/>
              </a:ext>
            </a:extLst>
          </p:cNvPr>
          <p:cNvSpPr/>
          <p:nvPr/>
        </p:nvSpPr>
        <p:spPr>
          <a:xfrm rot="5400000">
            <a:off x="4619664" y="2841811"/>
            <a:ext cx="5461252" cy="1366683"/>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471BE7-9099-A30F-7D87-165952048F7F}"/>
                  </a:ext>
                </a:extLst>
              </p:cNvPr>
              <p:cNvSpPr txBox="1"/>
              <p:nvPr/>
            </p:nvSpPr>
            <p:spPr>
              <a:xfrm>
                <a:off x="7258534" y="471270"/>
                <a:ext cx="183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14" name="TextBox 13">
                <a:extLst>
                  <a:ext uri="{FF2B5EF4-FFF2-40B4-BE49-F238E27FC236}">
                    <a16:creationId xmlns:a16="http://schemas.microsoft.com/office/drawing/2014/main" id="{70471BE7-9099-A30F-7D87-165952048F7F}"/>
                  </a:ext>
                </a:extLst>
              </p:cNvPr>
              <p:cNvSpPr txBox="1">
                <a:spLocks noRot="1" noChangeAspect="1" noMove="1" noResize="1" noEditPoints="1" noAdjustHandles="1" noChangeArrowheads="1" noChangeShapeType="1" noTextEdit="1"/>
              </p:cNvSpPr>
              <p:nvPr/>
            </p:nvSpPr>
            <p:spPr>
              <a:xfrm>
                <a:off x="7258534" y="471270"/>
                <a:ext cx="183512" cy="276999"/>
              </a:xfrm>
              <a:prstGeom prst="rect">
                <a:avLst/>
              </a:prstGeom>
              <a:blipFill>
                <a:blip r:embed="rId7"/>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3B564-0960-AD1F-C92B-DF630B3D622F}"/>
                  </a:ext>
                </a:extLst>
              </p:cNvPr>
              <p:cNvSpPr txBox="1"/>
              <p:nvPr/>
            </p:nvSpPr>
            <p:spPr>
              <a:xfrm>
                <a:off x="8778792" y="458609"/>
                <a:ext cx="1798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𝑘</m:t>
                      </m:r>
                    </m:oMath>
                  </m:oMathPara>
                </a14:m>
                <a:endParaRPr lang="en-US" dirty="0"/>
              </a:p>
            </p:txBody>
          </p:sp>
        </mc:Choice>
        <mc:Fallback xmlns="">
          <p:sp>
            <p:nvSpPr>
              <p:cNvPr id="15" name="TextBox 14">
                <a:extLst>
                  <a:ext uri="{FF2B5EF4-FFF2-40B4-BE49-F238E27FC236}">
                    <a16:creationId xmlns:a16="http://schemas.microsoft.com/office/drawing/2014/main" id="{8743B564-0960-AD1F-C92B-DF630B3D622F}"/>
                  </a:ext>
                </a:extLst>
              </p:cNvPr>
              <p:cNvSpPr txBox="1">
                <a:spLocks noRot="1" noChangeAspect="1" noMove="1" noResize="1" noEditPoints="1" noAdjustHandles="1" noChangeArrowheads="1" noChangeShapeType="1" noTextEdit="1"/>
              </p:cNvSpPr>
              <p:nvPr/>
            </p:nvSpPr>
            <p:spPr>
              <a:xfrm>
                <a:off x="8778792" y="458609"/>
                <a:ext cx="179857" cy="276999"/>
              </a:xfrm>
              <a:prstGeom prst="rect">
                <a:avLst/>
              </a:prstGeom>
              <a:blipFill>
                <a:blip r:embed="rId8"/>
                <a:stretch>
                  <a:fillRect l="-33333" r="-26667" b="-8696"/>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C65D1466-EA16-AC41-14BB-BCD2B8E4AB92}"/>
              </a:ext>
            </a:extLst>
          </p:cNvPr>
          <p:cNvSpPr/>
          <p:nvPr/>
        </p:nvSpPr>
        <p:spPr>
          <a:xfrm>
            <a:off x="6132513" y="5589639"/>
            <a:ext cx="3864680" cy="10053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2B0FCD-508F-9A35-C959-363AA9ED9D8C}"/>
                  </a:ext>
                </a:extLst>
              </p:cNvPr>
              <p:cNvSpPr txBox="1"/>
              <p:nvPr/>
            </p:nvSpPr>
            <p:spPr>
              <a:xfrm>
                <a:off x="4693194" y="1403302"/>
                <a:ext cx="12627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𝑘</m:t>
                          </m:r>
                        </m:e>
                      </m:d>
                      <m:r>
                        <a:rPr lang="en-CA" b="0" i="1" smtClean="0">
                          <a:latin typeface="Cambria Math" panose="02040503050406030204" pitchFamily="18" charset="0"/>
                        </a:rPr>
                        <m:t>= </m:t>
                      </m:r>
                    </m:oMath>
                  </m:oMathPara>
                </a14:m>
                <a:endParaRPr lang="en-US" dirty="0"/>
              </a:p>
            </p:txBody>
          </p:sp>
        </mc:Choice>
        <mc:Fallback xmlns="">
          <p:sp>
            <p:nvSpPr>
              <p:cNvPr id="19" name="TextBox 18">
                <a:extLst>
                  <a:ext uri="{FF2B5EF4-FFF2-40B4-BE49-F238E27FC236}">
                    <a16:creationId xmlns:a16="http://schemas.microsoft.com/office/drawing/2014/main" id="{DB2B0FCD-508F-9A35-C959-363AA9ED9D8C}"/>
                  </a:ext>
                </a:extLst>
              </p:cNvPr>
              <p:cNvSpPr txBox="1">
                <a:spLocks noRot="1" noChangeAspect="1" noMove="1" noResize="1" noEditPoints="1" noAdjustHandles="1" noChangeArrowheads="1" noChangeShapeType="1" noTextEdit="1"/>
              </p:cNvSpPr>
              <p:nvPr/>
            </p:nvSpPr>
            <p:spPr>
              <a:xfrm>
                <a:off x="4693194" y="1403302"/>
                <a:ext cx="1262717" cy="276999"/>
              </a:xfrm>
              <a:prstGeom prst="rect">
                <a:avLst/>
              </a:prstGeom>
              <a:blipFill>
                <a:blip r:embed="rId9"/>
                <a:stretch>
                  <a:fillRect l="-4000" t="-8696" r="-700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9E0F66-6D9E-BBD5-5BCF-783C2B141310}"/>
                  </a:ext>
                </a:extLst>
              </p:cNvPr>
              <p:cNvSpPr txBox="1"/>
              <p:nvPr/>
            </p:nvSpPr>
            <p:spPr>
              <a:xfrm>
                <a:off x="4274087" y="2995868"/>
                <a:ext cx="16704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𝑞</m:t>
                          </m:r>
                        </m:e>
                      </m:d>
                      <m:r>
                        <a:rPr lang="en-CA" b="0" i="1" smtClean="0">
                          <a:latin typeface="Cambria Math" panose="02040503050406030204" pitchFamily="18" charset="0"/>
                        </a:rPr>
                        <m:t>= </m:t>
                      </m:r>
                    </m:oMath>
                  </m:oMathPara>
                </a14:m>
                <a:endParaRPr lang="en-US" dirty="0"/>
              </a:p>
            </p:txBody>
          </p:sp>
        </mc:Choice>
        <mc:Fallback xmlns="">
          <p:sp>
            <p:nvSpPr>
              <p:cNvPr id="20" name="TextBox 19">
                <a:extLst>
                  <a:ext uri="{FF2B5EF4-FFF2-40B4-BE49-F238E27FC236}">
                    <a16:creationId xmlns:a16="http://schemas.microsoft.com/office/drawing/2014/main" id="{939E0F66-6D9E-BBD5-5BCF-783C2B141310}"/>
                  </a:ext>
                </a:extLst>
              </p:cNvPr>
              <p:cNvSpPr txBox="1">
                <a:spLocks noRot="1" noChangeAspect="1" noMove="1" noResize="1" noEditPoints="1" noAdjustHandles="1" noChangeArrowheads="1" noChangeShapeType="1" noTextEdit="1"/>
              </p:cNvSpPr>
              <p:nvPr/>
            </p:nvSpPr>
            <p:spPr>
              <a:xfrm>
                <a:off x="4274087" y="2995868"/>
                <a:ext cx="1670457" cy="276999"/>
              </a:xfrm>
              <a:prstGeom prst="rect">
                <a:avLst/>
              </a:prstGeom>
              <a:blipFill>
                <a:blip r:embed="rId10"/>
                <a:stretch>
                  <a:fillRect l="-3008" t="-4348" r="-451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577A256-F19E-E4C8-C474-2A0F653CD212}"/>
                  </a:ext>
                </a:extLst>
              </p:cNvPr>
              <p:cNvSpPr txBox="1"/>
              <p:nvPr/>
            </p:nvSpPr>
            <p:spPr>
              <a:xfrm>
                <a:off x="56671" y="3773552"/>
                <a:ext cx="6747873" cy="9398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000" b="0" i="0" smtClean="0">
                          <a:latin typeface="Cambria Math" panose="02040503050406030204" pitchFamily="18" charset="0"/>
                        </a:rPr>
                        <m:t>Π</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𝑖</m:t>
                          </m:r>
                          <m:r>
                            <a:rPr lang="en-CA" sz="2000" b="0" i="1" smtClean="0">
                              <a:latin typeface="Cambria Math" panose="02040503050406030204" pitchFamily="18" charset="0"/>
                            </a:rPr>
                            <m:t>𝜈</m:t>
                          </m:r>
                          <m:r>
                            <a:rPr lang="en-CA" sz="2000" b="0" i="1" smtClean="0">
                              <a:latin typeface="Cambria Math" panose="02040503050406030204" pitchFamily="18" charset="0"/>
                            </a:rPr>
                            <m:t>, </m:t>
                          </m:r>
                          <m:r>
                            <a:rPr lang="en-CA" sz="2000" b="0" i="1" smtClean="0">
                              <a:latin typeface="Cambria Math" panose="02040503050406030204" pitchFamily="18" charset="0"/>
                            </a:rPr>
                            <m:t>𝑞</m:t>
                          </m:r>
                        </m:e>
                      </m:d>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m:rPr>
                              <m:sty m:val="p"/>
                            </m:rPr>
                            <a:rPr lang="en-CA" sz="2000" b="0" i="0" smtClean="0">
                              <a:latin typeface="Cambria Math" panose="02040503050406030204" pitchFamily="18" charset="0"/>
                            </a:rPr>
                            <m:t>T</m:t>
                          </m:r>
                        </m:num>
                        <m:den>
                          <m:sSup>
                            <m:sSupPr>
                              <m:ctrlPr>
                                <a:rPr lang="en-CA" sz="2000" b="0" i="1" smtClean="0">
                                  <a:latin typeface="Cambria Math" panose="02040503050406030204" pitchFamily="18" charset="0"/>
                                </a:rPr>
                              </m:ctrlPr>
                            </m:sSupPr>
                            <m:e>
                              <m:r>
                                <a:rPr lang="en-CA" sz="2000" b="0" i="0" smtClean="0">
                                  <a:latin typeface="Cambria Math" panose="02040503050406030204" pitchFamily="18" charset="0"/>
                                </a:rPr>
                                <m:t>2</m:t>
                              </m:r>
                            </m:e>
                            <m:sup>
                              <m:sSub>
                                <m:sSubPr>
                                  <m:ctrlPr>
                                    <a:rPr lang="en-CA" sz="2000" b="0" i="1" smtClean="0">
                                      <a:latin typeface="Cambria Math" panose="02040503050406030204" pitchFamily="18" charset="0"/>
                                    </a:rPr>
                                  </m:ctrlPr>
                                </m:sSubPr>
                                <m:e>
                                  <m:r>
                                    <m:rPr>
                                      <m:sty m:val="p"/>
                                    </m:rPr>
                                    <a:rPr lang="en-CA" sz="2000" b="0" i="0" smtClean="0">
                                      <a:latin typeface="Cambria Math" panose="02040503050406030204" pitchFamily="18" charset="0"/>
                                    </a:rPr>
                                    <m:t>L</m:t>
                                  </m:r>
                                </m:e>
                                <m:sub>
                                  <m:r>
                                    <a:rPr lang="en-CA" sz="2000" b="0" i="1" smtClean="0">
                                      <a:latin typeface="Cambria Math" panose="02040503050406030204" pitchFamily="18" charset="0"/>
                                    </a:rPr>
                                    <m:t>2</m:t>
                                  </m:r>
                                </m:sub>
                              </m:sSub>
                              <m:r>
                                <a:rPr lang="en-CA" sz="2000" b="0" i="0" smtClean="0">
                                  <a:latin typeface="Cambria Math" panose="02040503050406030204" pitchFamily="18" charset="0"/>
                                </a:rPr>
                                <m:t>+1 </m:t>
                              </m:r>
                            </m:sup>
                          </m:sSup>
                        </m:den>
                      </m:f>
                      <m:r>
                        <a:rPr lang="en-CA" sz="2000" b="0" i="1" smtClean="0">
                          <a:latin typeface="Cambria Math" panose="02040503050406030204" pitchFamily="18" charset="0"/>
                        </a:rPr>
                        <m:t> </m:t>
                      </m:r>
                      <m:nary>
                        <m:naryPr>
                          <m:chr m:val="∑"/>
                          <m:ctrlPr>
                            <a:rPr lang="en-CA" sz="2000" b="0" i="1" smtClean="0">
                              <a:latin typeface="Cambria Math" panose="02040503050406030204" pitchFamily="18" charset="0"/>
                            </a:rPr>
                          </m:ctrlPr>
                        </m:naryPr>
                        <m:sub>
                          <m:r>
                            <m:rPr>
                              <m:brk m:alnAt="23"/>
                            </m:rPr>
                            <a:rPr lang="en-CA" sz="2000" b="0" i="1" smtClean="0">
                              <a:latin typeface="Cambria Math" panose="02040503050406030204" pitchFamily="18" charset="0"/>
                            </a:rPr>
                            <m:t>𝑘</m:t>
                          </m:r>
                          <m:r>
                            <a:rPr lang="en-CA" sz="2000" b="0" i="1" smtClean="0">
                              <a:latin typeface="Cambria Math" panose="02040503050406030204" pitchFamily="18" charset="0"/>
                            </a:rPr>
                            <m:t>=−</m:t>
                          </m:r>
                          <m:sSup>
                            <m:sSupPr>
                              <m:ctrlPr>
                                <a:rPr lang="en-CA" sz="2000" b="0" i="1" smtClean="0">
                                  <a:latin typeface="Cambria Math" panose="02040503050406030204" pitchFamily="18" charset="0"/>
                                </a:rPr>
                              </m:ctrlPr>
                            </m:sSupPr>
                            <m:e>
                              <m:r>
                                <m:rPr>
                                  <m:brk m:alnAt="23"/>
                                </m:rPr>
                                <a:rPr lang="en-CA" sz="2000" b="0" i="1" smtClean="0">
                                  <a:latin typeface="Cambria Math" panose="02040503050406030204" pitchFamily="18" charset="0"/>
                                </a:rPr>
                                <m:t>2</m:t>
                              </m:r>
                            </m:e>
                            <m:sup>
                              <m:sSub>
                                <m:sSubPr>
                                  <m:ctrlPr>
                                    <a:rPr lang="en-CA" sz="2000" b="0" i="1" smtClean="0">
                                      <a:latin typeface="Cambria Math" panose="02040503050406030204" pitchFamily="18" charset="0"/>
                                    </a:rPr>
                                  </m:ctrlPr>
                                </m:sSubPr>
                                <m:e>
                                  <m:r>
                                    <m:rPr>
                                      <m:brk m:alnAt="23"/>
                                    </m:rPr>
                                    <a:rPr lang="en-CA" sz="2000" b="0" i="1" smtClean="0">
                                      <a:latin typeface="Cambria Math" panose="02040503050406030204" pitchFamily="18" charset="0"/>
                                    </a:rPr>
                                    <m:t>𝐿</m:t>
                                  </m:r>
                                </m:e>
                                <m:sub>
                                  <m:r>
                                    <m:rPr>
                                      <m:brk m:alnAt="23"/>
                                    </m:rPr>
                                    <a:rPr lang="en-CA" sz="2000" b="0" i="1" smtClean="0">
                                      <a:latin typeface="Cambria Math" panose="02040503050406030204" pitchFamily="18" charset="0"/>
                                    </a:rPr>
                                    <m:t>2</m:t>
                                  </m:r>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m:rPr>
                                      <m:brk m:alnAt="23"/>
                                    </m:rPr>
                                    <a:rPr lang="en-CA" sz="2000" i="1">
                                      <a:latin typeface="Cambria Math" panose="02040503050406030204" pitchFamily="18" charset="0"/>
                                    </a:rPr>
                                    <m:t>2</m:t>
                                  </m:r>
                                </m:sub>
                              </m:sSub>
                            </m:sup>
                          </m:sSup>
                        </m:sup>
                        <m:e>
                          <m:nary>
                            <m:naryPr>
                              <m:chr m:val="∑"/>
                              <m:ctrlPr>
                                <a:rPr lang="en-CA" sz="2000" i="1">
                                  <a:latin typeface="Cambria Math" panose="02040503050406030204" pitchFamily="18" charset="0"/>
                                </a:rPr>
                              </m:ctrlPr>
                            </m:naryPr>
                            <m:sub>
                              <m:r>
                                <m:rPr>
                                  <m:brk m:alnAt="23"/>
                                </m:rPr>
                                <a:rPr lang="en-CA" sz="2000" i="1">
                                  <a:latin typeface="Cambria Math" panose="02040503050406030204" pitchFamily="18" charset="0"/>
                                </a:rPr>
                                <m:t>𝑛</m:t>
                              </m:r>
                              <m:r>
                                <a:rPr lang="en-CA" sz="2000" i="1">
                                  <a:latin typeface="Cambria Math" panose="02040503050406030204" pitchFamily="18" charset="0"/>
                                </a:rPr>
                                <m:t>=−</m:t>
                              </m:r>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m:rPr>
                                          <m:brk m:alnAt="23"/>
                                        </m:rPr>
                                        <a:rPr lang="en-CA" sz="2000" i="1">
                                          <a:latin typeface="Cambria Math" panose="02040503050406030204" pitchFamily="18" charset="0"/>
                                        </a:rPr>
                                        <m:t>1</m:t>
                                      </m:r>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m:rPr>
                                          <m:brk m:alnAt="23"/>
                                        </m:rPr>
                                        <a:rPr lang="en-CA" sz="2000" i="1">
                                          <a:latin typeface="Cambria Math" panose="02040503050406030204" pitchFamily="18" charset="0"/>
                                        </a:rPr>
                                        <m:t>1</m:t>
                                      </m:r>
                                    </m:sub>
                                  </m:sSub>
                                </m:sup>
                              </m:sSup>
                            </m:sup>
                            <m:e>
                              <m:r>
                                <a:rPr lang="en-CA" sz="2000" i="1">
                                  <a:latin typeface="Cambria Math" panose="02040503050406030204" pitchFamily="18" charset="0"/>
                                </a:rPr>
                                <m:t>𝐺</m:t>
                              </m:r>
                              <m:d>
                                <m:dPr>
                                  <m:ctrlPr>
                                    <a:rPr lang="en-CA" sz="2000" i="1">
                                      <a:latin typeface="Cambria Math" panose="02040503050406030204" pitchFamily="18" charset="0"/>
                                    </a:rPr>
                                  </m:ctrlPr>
                                </m:dPr>
                                <m:e>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m:t>
                                  </m:r>
                                  <m:r>
                                    <a:rPr lang="en-CA" sz="2000" i="1">
                                      <a:latin typeface="Cambria Math" panose="02040503050406030204" pitchFamily="18" charset="0"/>
                                    </a:rPr>
                                    <m:t>𝑘</m:t>
                                  </m:r>
                                </m:e>
                              </m:d>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m:t>
                              </m:r>
                              <m:r>
                                <a:rPr lang="en-CA" sz="2000" i="1">
                                  <a:latin typeface="Cambria Math" panose="02040503050406030204" pitchFamily="18" charset="0"/>
                                </a:rPr>
                                <m:t>𝑖</m:t>
                              </m:r>
                              <m:r>
                                <a:rPr lang="en-CA" sz="2000" i="1">
                                  <a:latin typeface="Cambria Math" panose="02040503050406030204" pitchFamily="18" charset="0"/>
                                </a:rPr>
                                <m:t>𝜈</m:t>
                              </m:r>
                              <m:r>
                                <a:rPr lang="en-CA" sz="2000" i="1">
                                  <a:latin typeface="Cambria Math" panose="02040503050406030204" pitchFamily="18" charset="0"/>
                                </a:rPr>
                                <m:t>, </m:t>
                              </m:r>
                              <m:r>
                                <a:rPr lang="en-CA" sz="2000" i="1">
                                  <a:latin typeface="Cambria Math" panose="02040503050406030204" pitchFamily="18" charset="0"/>
                                </a:rPr>
                                <m:t>𝑘</m:t>
                              </m:r>
                              <m:r>
                                <a:rPr lang="en-CA" sz="2000" i="1">
                                  <a:latin typeface="Cambria Math" panose="02040503050406030204" pitchFamily="18" charset="0"/>
                                </a:rPr>
                                <m:t>+</m:t>
                              </m:r>
                              <m:r>
                                <a:rPr lang="en-CA" sz="2000" i="1">
                                  <a:latin typeface="Cambria Math" panose="02040503050406030204" pitchFamily="18" charset="0"/>
                                </a:rPr>
                                <m:t>𝑞</m:t>
                              </m:r>
                              <m:r>
                                <a:rPr lang="en-CA" sz="2000" i="1">
                                  <a:latin typeface="Cambria Math" panose="02040503050406030204" pitchFamily="18" charset="0"/>
                                </a:rPr>
                                <m:t>)</m:t>
                              </m:r>
                            </m:e>
                          </m:nary>
                        </m:e>
                      </m:nary>
                    </m:oMath>
                  </m:oMathPara>
                </a14:m>
                <a:endParaRPr lang="en-US" sz="2000" dirty="0"/>
              </a:p>
            </p:txBody>
          </p:sp>
        </mc:Choice>
        <mc:Fallback xmlns="">
          <p:sp>
            <p:nvSpPr>
              <p:cNvPr id="27" name="TextBox 26">
                <a:extLst>
                  <a:ext uri="{FF2B5EF4-FFF2-40B4-BE49-F238E27FC236}">
                    <a16:creationId xmlns:a16="http://schemas.microsoft.com/office/drawing/2014/main" id="{1577A256-F19E-E4C8-C474-2A0F653CD212}"/>
                  </a:ext>
                </a:extLst>
              </p:cNvPr>
              <p:cNvSpPr txBox="1">
                <a:spLocks noRot="1" noChangeAspect="1" noMove="1" noResize="1" noEditPoints="1" noAdjustHandles="1" noChangeArrowheads="1" noChangeShapeType="1" noTextEdit="1"/>
              </p:cNvSpPr>
              <p:nvPr/>
            </p:nvSpPr>
            <p:spPr>
              <a:xfrm>
                <a:off x="56671" y="3773552"/>
                <a:ext cx="6747873" cy="939809"/>
              </a:xfrm>
              <a:prstGeom prst="rect">
                <a:avLst/>
              </a:prstGeom>
              <a:blipFill>
                <a:blip r:embed="rId11"/>
                <a:stretch>
                  <a:fillRect l="-376" t="-100000" r="-940" b="-157333"/>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89A41D0D-C3BD-1023-10DB-D682EC74FE02}"/>
              </a:ext>
            </a:extLst>
          </p:cNvPr>
          <p:cNvPicPr>
            <a:picLocks noChangeAspect="1"/>
          </p:cNvPicPr>
          <p:nvPr/>
        </p:nvPicPr>
        <p:blipFill>
          <a:blip r:embed="rId12"/>
          <a:stretch>
            <a:fillRect/>
          </a:stretch>
        </p:blipFill>
        <p:spPr>
          <a:xfrm>
            <a:off x="6229123" y="4861362"/>
            <a:ext cx="4864100" cy="1676400"/>
          </a:xfrm>
          <a:prstGeom prst="rect">
            <a:avLst/>
          </a:prstGeom>
        </p:spPr>
      </p:pic>
      <p:pic>
        <p:nvPicPr>
          <p:cNvPr id="29" name="Picture 28">
            <a:extLst>
              <a:ext uri="{FF2B5EF4-FFF2-40B4-BE49-F238E27FC236}">
                <a16:creationId xmlns:a16="http://schemas.microsoft.com/office/drawing/2014/main" id="{66231672-ADD7-6084-4858-6AAA68331209}"/>
              </a:ext>
            </a:extLst>
          </p:cNvPr>
          <p:cNvPicPr>
            <a:picLocks noChangeAspect="1"/>
          </p:cNvPicPr>
          <p:nvPr/>
        </p:nvPicPr>
        <p:blipFill>
          <a:blip r:embed="rId13"/>
          <a:stretch>
            <a:fillRect/>
          </a:stretch>
        </p:blipFill>
        <p:spPr>
          <a:xfrm>
            <a:off x="6152358" y="4768984"/>
            <a:ext cx="5016500" cy="1676400"/>
          </a:xfrm>
          <a:prstGeom prst="rect">
            <a:avLst/>
          </a:prstGeom>
        </p:spPr>
      </p:pic>
      <p:pic>
        <p:nvPicPr>
          <p:cNvPr id="32" name="Picture 31">
            <a:extLst>
              <a:ext uri="{FF2B5EF4-FFF2-40B4-BE49-F238E27FC236}">
                <a16:creationId xmlns:a16="http://schemas.microsoft.com/office/drawing/2014/main" id="{A8D10971-C89D-EA0F-FA0E-9BBE0E8A5D3E}"/>
              </a:ext>
            </a:extLst>
          </p:cNvPr>
          <p:cNvPicPr>
            <a:picLocks noChangeAspect="1"/>
          </p:cNvPicPr>
          <p:nvPr/>
        </p:nvPicPr>
        <p:blipFill>
          <a:blip r:embed="rId14"/>
          <a:stretch>
            <a:fillRect/>
          </a:stretch>
        </p:blipFill>
        <p:spPr>
          <a:xfrm>
            <a:off x="6400746" y="4711287"/>
            <a:ext cx="4775200" cy="1701800"/>
          </a:xfrm>
          <a:prstGeom prst="rect">
            <a:avLst/>
          </a:prstGeom>
        </p:spPr>
      </p:pic>
      <p:pic>
        <p:nvPicPr>
          <p:cNvPr id="34" name="Picture 33">
            <a:extLst>
              <a:ext uri="{FF2B5EF4-FFF2-40B4-BE49-F238E27FC236}">
                <a16:creationId xmlns:a16="http://schemas.microsoft.com/office/drawing/2014/main" id="{DFE1B9C9-FD71-27B7-9822-F909B9988268}"/>
              </a:ext>
            </a:extLst>
          </p:cNvPr>
          <p:cNvPicPr>
            <a:picLocks noChangeAspect="1"/>
          </p:cNvPicPr>
          <p:nvPr/>
        </p:nvPicPr>
        <p:blipFill>
          <a:blip r:embed="rId15"/>
          <a:stretch>
            <a:fillRect/>
          </a:stretch>
        </p:blipFill>
        <p:spPr>
          <a:xfrm>
            <a:off x="6721052" y="4862532"/>
            <a:ext cx="4470400" cy="1562100"/>
          </a:xfrm>
          <a:prstGeom prst="rect">
            <a:avLst/>
          </a:prstGeom>
        </p:spPr>
      </p:pic>
      <p:pic>
        <p:nvPicPr>
          <p:cNvPr id="36" name="Picture 35">
            <a:extLst>
              <a:ext uri="{FF2B5EF4-FFF2-40B4-BE49-F238E27FC236}">
                <a16:creationId xmlns:a16="http://schemas.microsoft.com/office/drawing/2014/main" id="{7F73B089-9D59-28AA-B0B5-B4171B0C0972}"/>
              </a:ext>
            </a:extLst>
          </p:cNvPr>
          <p:cNvPicPr>
            <a:picLocks noChangeAspect="1"/>
          </p:cNvPicPr>
          <p:nvPr/>
        </p:nvPicPr>
        <p:blipFill>
          <a:blip r:embed="rId16"/>
          <a:stretch>
            <a:fillRect/>
          </a:stretch>
        </p:blipFill>
        <p:spPr>
          <a:xfrm>
            <a:off x="6767117" y="4918187"/>
            <a:ext cx="4343400" cy="1587500"/>
          </a:xfrm>
          <a:prstGeom prst="rect">
            <a:avLst/>
          </a:prstGeom>
        </p:spPr>
      </p:pic>
      <p:pic>
        <p:nvPicPr>
          <p:cNvPr id="39" name="Picture 38">
            <a:extLst>
              <a:ext uri="{FF2B5EF4-FFF2-40B4-BE49-F238E27FC236}">
                <a16:creationId xmlns:a16="http://schemas.microsoft.com/office/drawing/2014/main" id="{77EE54BF-13BB-337C-7865-E5C159748DC1}"/>
              </a:ext>
            </a:extLst>
          </p:cNvPr>
          <p:cNvPicPr>
            <a:picLocks noChangeAspect="1"/>
          </p:cNvPicPr>
          <p:nvPr/>
        </p:nvPicPr>
        <p:blipFill>
          <a:blip r:embed="rId17"/>
          <a:stretch>
            <a:fillRect/>
          </a:stretch>
        </p:blipFill>
        <p:spPr>
          <a:xfrm>
            <a:off x="7278155" y="4780164"/>
            <a:ext cx="4051300" cy="1739900"/>
          </a:xfrm>
          <a:prstGeom prst="rect">
            <a:avLst/>
          </a:prstGeom>
        </p:spPr>
      </p:pic>
      <p:pic>
        <p:nvPicPr>
          <p:cNvPr id="41" name="Picture 40">
            <a:extLst>
              <a:ext uri="{FF2B5EF4-FFF2-40B4-BE49-F238E27FC236}">
                <a16:creationId xmlns:a16="http://schemas.microsoft.com/office/drawing/2014/main" id="{DB06238C-655A-9011-D0A5-BFE225BCEA53}"/>
              </a:ext>
            </a:extLst>
          </p:cNvPr>
          <p:cNvPicPr>
            <a:picLocks noChangeAspect="1"/>
          </p:cNvPicPr>
          <p:nvPr/>
        </p:nvPicPr>
        <p:blipFill>
          <a:blip r:embed="rId18"/>
          <a:stretch>
            <a:fillRect/>
          </a:stretch>
        </p:blipFill>
        <p:spPr>
          <a:xfrm>
            <a:off x="7182548" y="4790158"/>
            <a:ext cx="4203700" cy="1765300"/>
          </a:xfrm>
          <a:prstGeom prst="rect">
            <a:avLst/>
          </a:prstGeom>
        </p:spPr>
      </p:pic>
      <p:pic>
        <p:nvPicPr>
          <p:cNvPr id="43" name="Picture 42">
            <a:extLst>
              <a:ext uri="{FF2B5EF4-FFF2-40B4-BE49-F238E27FC236}">
                <a16:creationId xmlns:a16="http://schemas.microsoft.com/office/drawing/2014/main" id="{005117E2-938E-40FD-2628-FBCEB6F99911}"/>
              </a:ext>
            </a:extLst>
          </p:cNvPr>
          <p:cNvPicPr>
            <a:picLocks noChangeAspect="1"/>
          </p:cNvPicPr>
          <p:nvPr/>
        </p:nvPicPr>
        <p:blipFill>
          <a:blip r:embed="rId19"/>
          <a:stretch>
            <a:fillRect/>
          </a:stretch>
        </p:blipFill>
        <p:spPr>
          <a:xfrm>
            <a:off x="7551403" y="4910768"/>
            <a:ext cx="3708400" cy="1574800"/>
          </a:xfrm>
          <a:prstGeom prst="rect">
            <a:avLst/>
          </a:prstGeom>
        </p:spPr>
      </p:pic>
      <p:pic>
        <p:nvPicPr>
          <p:cNvPr id="46" name="Picture 45">
            <a:extLst>
              <a:ext uri="{FF2B5EF4-FFF2-40B4-BE49-F238E27FC236}">
                <a16:creationId xmlns:a16="http://schemas.microsoft.com/office/drawing/2014/main" id="{5B27622C-B432-92A7-A61B-2D4CA2E45E8E}"/>
              </a:ext>
            </a:extLst>
          </p:cNvPr>
          <p:cNvPicPr>
            <a:picLocks noChangeAspect="1"/>
          </p:cNvPicPr>
          <p:nvPr/>
        </p:nvPicPr>
        <p:blipFill>
          <a:blip r:embed="rId20"/>
          <a:stretch>
            <a:fillRect/>
          </a:stretch>
        </p:blipFill>
        <p:spPr>
          <a:xfrm>
            <a:off x="7862367" y="4973962"/>
            <a:ext cx="3187700" cy="1282700"/>
          </a:xfrm>
          <a:prstGeom prst="rect">
            <a:avLst/>
          </a:prstGeom>
        </p:spPr>
      </p:pic>
      <p:pic>
        <p:nvPicPr>
          <p:cNvPr id="48" name="Picture 47">
            <a:extLst>
              <a:ext uri="{FF2B5EF4-FFF2-40B4-BE49-F238E27FC236}">
                <a16:creationId xmlns:a16="http://schemas.microsoft.com/office/drawing/2014/main" id="{2B10BC85-8EEE-BB35-A7D4-0CFDA10801D5}"/>
              </a:ext>
            </a:extLst>
          </p:cNvPr>
          <p:cNvPicPr>
            <a:picLocks noChangeAspect="1"/>
          </p:cNvPicPr>
          <p:nvPr/>
        </p:nvPicPr>
        <p:blipFill>
          <a:blip r:embed="rId21"/>
          <a:stretch>
            <a:fillRect/>
          </a:stretch>
        </p:blipFill>
        <p:spPr>
          <a:xfrm>
            <a:off x="8066716" y="4848487"/>
            <a:ext cx="3073400" cy="1739900"/>
          </a:xfrm>
          <a:prstGeom prst="rect">
            <a:avLst/>
          </a:prstGeom>
        </p:spPr>
      </p:pic>
      <p:pic>
        <p:nvPicPr>
          <p:cNvPr id="50" name="Picture 49">
            <a:extLst>
              <a:ext uri="{FF2B5EF4-FFF2-40B4-BE49-F238E27FC236}">
                <a16:creationId xmlns:a16="http://schemas.microsoft.com/office/drawing/2014/main" id="{ADE29E64-34E5-4BE6-4D76-BD636523052C}"/>
              </a:ext>
            </a:extLst>
          </p:cNvPr>
          <p:cNvPicPr>
            <a:picLocks noChangeAspect="1"/>
          </p:cNvPicPr>
          <p:nvPr/>
        </p:nvPicPr>
        <p:blipFill>
          <a:blip r:embed="rId22"/>
          <a:stretch>
            <a:fillRect/>
          </a:stretch>
        </p:blipFill>
        <p:spPr>
          <a:xfrm>
            <a:off x="8295705" y="4875797"/>
            <a:ext cx="2806700" cy="1524000"/>
          </a:xfrm>
          <a:prstGeom prst="rect">
            <a:avLst/>
          </a:prstGeom>
        </p:spPr>
      </p:pic>
      <p:pic>
        <p:nvPicPr>
          <p:cNvPr id="52" name="Picture 51">
            <a:extLst>
              <a:ext uri="{FF2B5EF4-FFF2-40B4-BE49-F238E27FC236}">
                <a16:creationId xmlns:a16="http://schemas.microsoft.com/office/drawing/2014/main" id="{579242F8-F101-BE0D-B9A3-710A954042DC}"/>
              </a:ext>
            </a:extLst>
          </p:cNvPr>
          <p:cNvPicPr>
            <a:picLocks noChangeAspect="1"/>
          </p:cNvPicPr>
          <p:nvPr/>
        </p:nvPicPr>
        <p:blipFill>
          <a:blip r:embed="rId23"/>
          <a:stretch>
            <a:fillRect/>
          </a:stretch>
        </p:blipFill>
        <p:spPr>
          <a:xfrm>
            <a:off x="8626660" y="4839838"/>
            <a:ext cx="2463800" cy="1574800"/>
          </a:xfrm>
          <a:prstGeom prst="rect">
            <a:avLst/>
          </a:prstGeom>
        </p:spPr>
      </p:pic>
      <p:pic>
        <p:nvPicPr>
          <p:cNvPr id="54" name="Picture 53">
            <a:extLst>
              <a:ext uri="{FF2B5EF4-FFF2-40B4-BE49-F238E27FC236}">
                <a16:creationId xmlns:a16="http://schemas.microsoft.com/office/drawing/2014/main" id="{4A4B4B73-B527-F6AE-BA7F-CED58F7AC737}"/>
              </a:ext>
            </a:extLst>
          </p:cNvPr>
          <p:cNvPicPr>
            <a:picLocks noChangeAspect="1"/>
          </p:cNvPicPr>
          <p:nvPr/>
        </p:nvPicPr>
        <p:blipFill>
          <a:blip r:embed="rId24"/>
          <a:stretch>
            <a:fillRect/>
          </a:stretch>
        </p:blipFill>
        <p:spPr>
          <a:xfrm>
            <a:off x="9132706" y="5334600"/>
            <a:ext cx="2044700" cy="1219200"/>
          </a:xfrm>
          <a:prstGeom prst="rect">
            <a:avLst/>
          </a:prstGeom>
        </p:spPr>
      </p:pic>
      <p:sp>
        <p:nvSpPr>
          <p:cNvPr id="58" name="TextBox 57">
            <a:extLst>
              <a:ext uri="{FF2B5EF4-FFF2-40B4-BE49-F238E27FC236}">
                <a16:creationId xmlns:a16="http://schemas.microsoft.com/office/drawing/2014/main" id="{9167ED07-32B4-E393-C9FC-9BB377EB740D}"/>
              </a:ext>
            </a:extLst>
          </p:cNvPr>
          <p:cNvSpPr txBox="1"/>
          <p:nvPr/>
        </p:nvSpPr>
        <p:spPr>
          <a:xfrm rot="10800000" flipV="1">
            <a:off x="56671" y="5562187"/>
            <a:ext cx="2842701" cy="461665"/>
          </a:xfrm>
          <a:prstGeom prst="rect">
            <a:avLst/>
          </a:prstGeom>
          <a:noFill/>
        </p:spPr>
        <p:txBody>
          <a:bodyPr wrap="square" rtlCol="0">
            <a:spAutoFit/>
          </a:bodyPr>
          <a:lstStyle/>
          <a:p>
            <a:r>
              <a:rPr lang="en-US" sz="1200" dirty="0">
                <a:hlinkClick r:id="rId25"/>
              </a:rPr>
              <a:t>NN_QC/Tensor_train/TCI_polarization_zipup/TCI_polarization_1D_zipup.ipynb</a:t>
            </a:r>
            <a:endParaRPr lang="en-US" sz="1200" dirty="0"/>
          </a:p>
        </p:txBody>
      </p:sp>
      <p:sp>
        <p:nvSpPr>
          <p:cNvPr id="59" name="TextBox 58">
            <a:extLst>
              <a:ext uri="{FF2B5EF4-FFF2-40B4-BE49-F238E27FC236}">
                <a16:creationId xmlns:a16="http://schemas.microsoft.com/office/drawing/2014/main" id="{9DB225C4-F866-5A7B-5B37-C0AEA33178E4}"/>
              </a:ext>
            </a:extLst>
          </p:cNvPr>
          <p:cNvSpPr txBox="1"/>
          <p:nvPr/>
        </p:nvSpPr>
        <p:spPr>
          <a:xfrm>
            <a:off x="56671" y="6113598"/>
            <a:ext cx="2922056" cy="461665"/>
          </a:xfrm>
          <a:prstGeom prst="rect">
            <a:avLst/>
          </a:prstGeom>
          <a:noFill/>
        </p:spPr>
        <p:txBody>
          <a:bodyPr wrap="square" rtlCol="0">
            <a:spAutoFit/>
          </a:bodyPr>
          <a:lstStyle/>
          <a:p>
            <a:r>
              <a:rPr lang="en-US" sz="1200" dirty="0">
                <a:hlinkClick r:id="rId26"/>
              </a:rPr>
              <a:t>NN_QC/Tensor_train/TCI_polarization_zipup/TCI_polarization_1D_zipup copy.ipynb</a:t>
            </a:r>
            <a:endParaRPr lang="en-US" sz="1200" dirty="0"/>
          </a:p>
        </p:txBody>
      </p:sp>
      <p:sp>
        <p:nvSpPr>
          <p:cNvPr id="60" name="TextBox 59">
            <a:extLst>
              <a:ext uri="{FF2B5EF4-FFF2-40B4-BE49-F238E27FC236}">
                <a16:creationId xmlns:a16="http://schemas.microsoft.com/office/drawing/2014/main" id="{869A2A37-1F2B-8856-DDF1-48018FA34BAB}"/>
              </a:ext>
            </a:extLst>
          </p:cNvPr>
          <p:cNvSpPr txBox="1"/>
          <p:nvPr/>
        </p:nvSpPr>
        <p:spPr>
          <a:xfrm>
            <a:off x="69141" y="4959494"/>
            <a:ext cx="1148071" cy="369332"/>
          </a:xfrm>
          <a:prstGeom prst="rect">
            <a:avLst/>
          </a:prstGeom>
          <a:noFill/>
        </p:spPr>
        <p:txBody>
          <a:bodyPr wrap="none" rtlCol="0">
            <a:spAutoFit/>
          </a:bodyPr>
          <a:lstStyle/>
          <a:p>
            <a:r>
              <a:rPr lang="en-US" dirty="0"/>
              <a:t>examples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BDFA9B0-76DC-7581-C4EC-F89284EBB1B9}"/>
                  </a:ext>
                </a:extLst>
              </p:cNvPr>
              <p:cNvSpPr txBox="1"/>
              <p:nvPr/>
            </p:nvSpPr>
            <p:spPr>
              <a:xfrm>
                <a:off x="3248229" y="5534308"/>
                <a:ext cx="1434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𝜖</m:t>
                      </m:r>
                      <m:d>
                        <m:dPr>
                          <m:ctrlPr>
                            <a:rPr lang="en-CA" b="0" i="1" smtClean="0">
                              <a:latin typeface="Cambria Math" panose="02040503050406030204" pitchFamily="18" charset="0"/>
                            </a:rPr>
                          </m:ctrlPr>
                        </m:dPr>
                        <m:e>
                          <m:r>
                            <a:rPr lang="en-CA" b="0" i="1" smtClean="0">
                              <a:latin typeface="Cambria Math" panose="02040503050406030204" pitchFamily="18" charset="0"/>
                            </a:rPr>
                            <m:t>𝑝</m:t>
                          </m:r>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en-CA" b="0" i="1" smtClean="0">
                          <a:latin typeface="Cambria Math" panose="02040503050406030204" pitchFamily="18" charset="0"/>
                        </a:rPr>
                        <m:t>𝜇</m:t>
                      </m:r>
                    </m:oMath>
                  </m:oMathPara>
                </a14:m>
                <a:endParaRPr lang="en-US" dirty="0"/>
              </a:p>
            </p:txBody>
          </p:sp>
        </mc:Choice>
        <mc:Fallback xmlns="">
          <p:sp>
            <p:nvSpPr>
              <p:cNvPr id="61" name="TextBox 60">
                <a:extLst>
                  <a:ext uri="{FF2B5EF4-FFF2-40B4-BE49-F238E27FC236}">
                    <a16:creationId xmlns:a16="http://schemas.microsoft.com/office/drawing/2014/main" id="{5BDFA9B0-76DC-7581-C4EC-F89284EBB1B9}"/>
                  </a:ext>
                </a:extLst>
              </p:cNvPr>
              <p:cNvSpPr txBox="1">
                <a:spLocks noRot="1" noChangeAspect="1" noMove="1" noResize="1" noEditPoints="1" noAdjustHandles="1" noChangeArrowheads="1" noChangeShapeType="1" noTextEdit="1"/>
              </p:cNvSpPr>
              <p:nvPr/>
            </p:nvSpPr>
            <p:spPr>
              <a:xfrm>
                <a:off x="3248229" y="5534308"/>
                <a:ext cx="1434431" cy="276999"/>
              </a:xfrm>
              <a:prstGeom prst="rect">
                <a:avLst/>
              </a:prstGeom>
              <a:blipFill>
                <a:blip r:embed="rId27"/>
                <a:stretch>
                  <a:fillRect l="-1754" t="-4348" r="-2632"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7631F85-6811-2A90-B409-01074E6B6116}"/>
                  </a:ext>
                </a:extLst>
              </p:cNvPr>
              <p:cNvSpPr txBox="1"/>
              <p:nvPr/>
            </p:nvSpPr>
            <p:spPr>
              <a:xfrm>
                <a:off x="2968500" y="6168430"/>
                <a:ext cx="23579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𝜖</m:t>
                      </m:r>
                      <m:d>
                        <m:dPr>
                          <m:ctrlPr>
                            <a:rPr lang="en-CA" b="0" i="1" smtClean="0">
                              <a:latin typeface="Cambria Math" panose="02040503050406030204" pitchFamily="18" charset="0"/>
                            </a:rPr>
                          </m:ctrlPr>
                        </m:dPr>
                        <m:e>
                          <m:r>
                            <a:rPr lang="en-CA" b="0" i="1" smtClean="0">
                              <a:latin typeface="Cambria Math" panose="02040503050406030204" pitchFamily="18" charset="0"/>
                            </a:rPr>
                            <m:t>𝑝</m:t>
                          </m:r>
                        </m:e>
                      </m:d>
                      <m:r>
                        <a:rPr lang="en-CA" b="0" i="1" smtClean="0">
                          <a:latin typeface="Cambria Math" panose="02040503050406030204" pitchFamily="18" charset="0"/>
                        </a:rPr>
                        <m:t>=</m:t>
                      </m:r>
                      <m:r>
                        <m:rPr>
                          <m:sty m:val="p"/>
                        </m:rPr>
                        <a:rPr lang="en-CA" b="0" i="0" smtClean="0">
                          <a:latin typeface="Cambria Math" panose="02040503050406030204" pitchFamily="18" charset="0"/>
                        </a:rPr>
                        <m:t>cos</m:t>
                      </m:r>
                      <m:r>
                        <a:rPr lang="en-CA" b="0" i="1" smtClean="0">
                          <a:latin typeface="Cambria Math" panose="02040503050406030204" pitchFamily="18" charset="0"/>
                        </a:rPr>
                        <m:t>⁡(</m:t>
                      </m:r>
                      <m:r>
                        <a:rPr lang="en-CA" b="0" i="1" smtClean="0">
                          <a:latin typeface="Cambria Math" panose="02040503050406030204" pitchFamily="18" charset="0"/>
                        </a:rPr>
                        <m:t>𝑝</m:t>
                      </m:r>
                      <m:r>
                        <a:rPr lang="en-CA" b="0" i="1" smtClean="0">
                          <a:latin typeface="Cambria Math" panose="02040503050406030204" pitchFamily="18" charset="0"/>
                        </a:rPr>
                        <m:t>)−</m:t>
                      </m:r>
                      <m:r>
                        <a:rPr lang="en-CA" b="0" i="1" smtClean="0">
                          <a:latin typeface="Cambria Math" panose="02040503050406030204" pitchFamily="18" charset="0"/>
                        </a:rPr>
                        <m:t>𝜇</m:t>
                      </m:r>
                    </m:oMath>
                  </m:oMathPara>
                </a14:m>
                <a:endParaRPr lang="en-US" dirty="0"/>
              </a:p>
            </p:txBody>
          </p:sp>
        </mc:Choice>
        <mc:Fallback xmlns="">
          <p:sp>
            <p:nvSpPr>
              <p:cNvPr id="63" name="TextBox 62">
                <a:extLst>
                  <a:ext uri="{FF2B5EF4-FFF2-40B4-BE49-F238E27FC236}">
                    <a16:creationId xmlns:a16="http://schemas.microsoft.com/office/drawing/2014/main" id="{F7631F85-6811-2A90-B409-01074E6B6116}"/>
                  </a:ext>
                </a:extLst>
              </p:cNvPr>
              <p:cNvSpPr txBox="1">
                <a:spLocks noRot="1" noChangeAspect="1" noMove="1" noResize="1" noEditPoints="1" noAdjustHandles="1" noChangeArrowheads="1" noChangeShapeType="1" noTextEdit="1"/>
              </p:cNvSpPr>
              <p:nvPr/>
            </p:nvSpPr>
            <p:spPr>
              <a:xfrm>
                <a:off x="2968500" y="6168430"/>
                <a:ext cx="2357928" cy="369332"/>
              </a:xfrm>
              <a:prstGeom prst="rect">
                <a:avLst/>
              </a:prstGeom>
              <a:blipFill>
                <a:blip r:embed="rId2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98AFCF7-0357-538C-E1BD-2D0034F1BF15}"/>
                  </a:ext>
                </a:extLst>
              </p:cNvPr>
              <p:cNvSpPr txBox="1"/>
              <p:nvPr/>
            </p:nvSpPr>
            <p:spPr>
              <a:xfrm>
                <a:off x="5890556" y="5849081"/>
                <a:ext cx="62830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1800" b="0" i="1" smtClean="0">
                              <a:latin typeface="Cambria Math" panose="02040503050406030204" pitchFamily="18" charset="0"/>
                            </a:rPr>
                          </m:ctrlPr>
                        </m:sSupPr>
                        <m:e>
                          <m:r>
                            <m:rPr>
                              <m:sty m:val="p"/>
                            </m:rPr>
                            <a:rPr lang="en-CA" sz="1800" b="0" i="0" smtClean="0">
                              <a:latin typeface="Cambria Math" panose="02040503050406030204" pitchFamily="18" charset="0"/>
                            </a:rPr>
                            <m:t>Π</m:t>
                          </m:r>
                        </m:e>
                        <m:sup>
                          <m:r>
                            <a:rPr lang="en-CA" sz="1800" b="0" i="1" smtClean="0">
                              <a:latin typeface="Cambria Math" panose="02040503050406030204" pitchFamily="18" charset="0"/>
                            </a:rPr>
                            <m:t>0</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𝑞</m:t>
                          </m:r>
                        </m:e>
                      </m:d>
                      <m:r>
                        <a:rPr lang="en-CA" sz="1800"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C98AFCF7-0357-538C-E1BD-2D0034F1BF15}"/>
                  </a:ext>
                </a:extLst>
              </p:cNvPr>
              <p:cNvSpPr txBox="1">
                <a:spLocks noRot="1" noChangeAspect="1" noMove="1" noResize="1" noEditPoints="1" noAdjustHandles="1" noChangeArrowheads="1" noChangeShapeType="1" noTextEdit="1"/>
              </p:cNvSpPr>
              <p:nvPr/>
            </p:nvSpPr>
            <p:spPr>
              <a:xfrm>
                <a:off x="5890556" y="5849081"/>
                <a:ext cx="6283036" cy="369332"/>
              </a:xfrm>
              <a:prstGeom prst="rect">
                <a:avLst/>
              </a:prstGeom>
              <a:blipFill>
                <a:blip r:embed="rId29"/>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423807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500"/>
                                  </p:stCondLst>
                                  <p:childTnLst>
                                    <p:set>
                                      <p:cBhvr>
                                        <p:cTn id="12" dur="1" fill="hold">
                                          <p:stCondLst>
                                            <p:cond delay="0"/>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1000"/>
                            </p:stCondLst>
                            <p:childTnLst>
                              <p:par>
                                <p:cTn id="17" presetID="1" presetClass="exit"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hidden"/>
                                      </p:to>
                                    </p:set>
                                  </p:childTnLst>
                                </p:cTn>
                              </p:par>
                            </p:childTnLst>
                          </p:cTn>
                        </p:par>
                        <p:par>
                          <p:cTn id="19" fill="hold">
                            <p:stCondLst>
                              <p:cond delay="1500"/>
                            </p:stCondLst>
                            <p:childTnLst>
                              <p:par>
                                <p:cTn id="20" presetID="1" presetClass="entr" presetSubtype="0" fill="hold" nodeType="afterEffect">
                                  <p:stCondLst>
                                    <p:cond delay="5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2000"/>
                            </p:stCondLst>
                            <p:childTnLst>
                              <p:par>
                                <p:cTn id="23" presetID="1" presetClass="exit" presetSubtype="0" fill="hold" nodeType="afterEffect">
                                  <p:stCondLst>
                                    <p:cond delay="500"/>
                                  </p:stCondLst>
                                  <p:childTnLst>
                                    <p:set>
                                      <p:cBhvr>
                                        <p:cTn id="24" dur="1" fill="hold">
                                          <p:stCondLst>
                                            <p:cond delay="0"/>
                                          </p:stCondLst>
                                        </p:cTn>
                                        <p:tgtEl>
                                          <p:spTgt spid="32"/>
                                        </p:tgtEl>
                                        <p:attrNameLst>
                                          <p:attrName>style.visibility</p:attrName>
                                        </p:attrNameLst>
                                      </p:cBhvr>
                                      <p:to>
                                        <p:strVal val="hidden"/>
                                      </p:to>
                                    </p:set>
                                  </p:childTnLst>
                                </p:cTn>
                              </p:par>
                            </p:childTnLst>
                          </p:cTn>
                        </p:par>
                        <p:par>
                          <p:cTn id="25" fill="hold">
                            <p:stCondLst>
                              <p:cond delay="2500"/>
                            </p:stCondLst>
                            <p:childTnLst>
                              <p:par>
                                <p:cTn id="26" presetID="1" presetClass="entr" presetSubtype="0" fill="hold" nodeType="afterEffect">
                                  <p:stCondLst>
                                    <p:cond delay="50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nodeType="afterEffect">
                                  <p:stCondLst>
                                    <p:cond delay="500"/>
                                  </p:stCondLst>
                                  <p:childTnLst>
                                    <p:set>
                                      <p:cBhvr>
                                        <p:cTn id="30" dur="1" fill="hold">
                                          <p:stCondLst>
                                            <p:cond delay="0"/>
                                          </p:stCondLst>
                                        </p:cTn>
                                        <p:tgtEl>
                                          <p:spTgt spid="34"/>
                                        </p:tgtEl>
                                        <p:attrNameLst>
                                          <p:attrName>style.visibility</p:attrName>
                                        </p:attrNameLst>
                                      </p:cBhvr>
                                      <p:to>
                                        <p:strVal val="hidden"/>
                                      </p:to>
                                    </p:set>
                                  </p:childTnLst>
                                </p:cTn>
                              </p:par>
                            </p:childTnLst>
                          </p:cTn>
                        </p:par>
                        <p:par>
                          <p:cTn id="31" fill="hold">
                            <p:stCondLst>
                              <p:cond delay="3500"/>
                            </p:stCondLst>
                            <p:childTnLst>
                              <p:par>
                                <p:cTn id="32" presetID="1" presetClass="entr" presetSubtype="0" fill="hold" nodeType="afterEffect">
                                  <p:stCondLst>
                                    <p:cond delay="50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4000"/>
                            </p:stCondLst>
                            <p:childTnLst>
                              <p:par>
                                <p:cTn id="35" presetID="1" presetClass="exit" presetSubtype="0" fill="hold" nodeType="afterEffect">
                                  <p:stCondLst>
                                    <p:cond delay="500"/>
                                  </p:stCondLst>
                                  <p:childTnLst>
                                    <p:set>
                                      <p:cBhvr>
                                        <p:cTn id="36" dur="1" fill="hold">
                                          <p:stCondLst>
                                            <p:cond delay="0"/>
                                          </p:stCondLst>
                                        </p:cTn>
                                        <p:tgtEl>
                                          <p:spTgt spid="36"/>
                                        </p:tgtEl>
                                        <p:attrNameLst>
                                          <p:attrName>style.visibility</p:attrName>
                                        </p:attrNameLst>
                                      </p:cBhvr>
                                      <p:to>
                                        <p:strVal val="hidden"/>
                                      </p:to>
                                    </p:set>
                                  </p:childTnLst>
                                </p:cTn>
                              </p:par>
                            </p:childTnLst>
                          </p:cTn>
                        </p:par>
                        <p:par>
                          <p:cTn id="37" fill="hold">
                            <p:stCondLst>
                              <p:cond delay="4500"/>
                            </p:stCondLst>
                            <p:childTnLst>
                              <p:par>
                                <p:cTn id="38" presetID="1" presetClass="entr" presetSubtype="0" fill="hold" nodeType="afterEffect">
                                  <p:stCondLst>
                                    <p:cond delay="50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5000"/>
                            </p:stCondLst>
                            <p:childTnLst>
                              <p:par>
                                <p:cTn id="41" presetID="1" presetClass="exit" presetSubtype="0" fill="hold" nodeType="afterEffect">
                                  <p:stCondLst>
                                    <p:cond delay="500"/>
                                  </p:stCondLst>
                                  <p:childTnLst>
                                    <p:set>
                                      <p:cBhvr>
                                        <p:cTn id="42" dur="1" fill="hold">
                                          <p:stCondLst>
                                            <p:cond delay="0"/>
                                          </p:stCondLst>
                                        </p:cTn>
                                        <p:tgtEl>
                                          <p:spTgt spid="39"/>
                                        </p:tgtEl>
                                        <p:attrNameLst>
                                          <p:attrName>style.visibility</p:attrName>
                                        </p:attrNameLst>
                                      </p:cBhvr>
                                      <p:to>
                                        <p:strVal val="hidden"/>
                                      </p:to>
                                    </p:set>
                                  </p:childTnLst>
                                </p:cTn>
                              </p:par>
                            </p:childTnLst>
                          </p:cTn>
                        </p:par>
                        <p:par>
                          <p:cTn id="43" fill="hold">
                            <p:stCondLst>
                              <p:cond delay="5500"/>
                            </p:stCondLst>
                            <p:childTnLst>
                              <p:par>
                                <p:cTn id="44" presetID="1" presetClass="entr" presetSubtype="0" fill="hold" nodeType="afterEffect">
                                  <p:stCondLst>
                                    <p:cond delay="50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6000"/>
                            </p:stCondLst>
                            <p:childTnLst>
                              <p:par>
                                <p:cTn id="47" presetID="1" presetClass="exit" presetSubtype="0" fill="hold" nodeType="afterEffect">
                                  <p:stCondLst>
                                    <p:cond delay="500"/>
                                  </p:stCondLst>
                                  <p:childTnLst>
                                    <p:set>
                                      <p:cBhvr>
                                        <p:cTn id="48" dur="1" fill="hold">
                                          <p:stCondLst>
                                            <p:cond delay="0"/>
                                          </p:stCondLst>
                                        </p:cTn>
                                        <p:tgtEl>
                                          <p:spTgt spid="41"/>
                                        </p:tgtEl>
                                        <p:attrNameLst>
                                          <p:attrName>style.visibility</p:attrName>
                                        </p:attrNameLst>
                                      </p:cBhvr>
                                      <p:to>
                                        <p:strVal val="hidden"/>
                                      </p:to>
                                    </p:set>
                                  </p:childTnLst>
                                </p:cTn>
                              </p:par>
                            </p:childTnLst>
                          </p:cTn>
                        </p:par>
                        <p:par>
                          <p:cTn id="49" fill="hold">
                            <p:stCondLst>
                              <p:cond delay="6500"/>
                            </p:stCondLst>
                            <p:childTnLst>
                              <p:par>
                                <p:cTn id="50" presetID="1" presetClass="entr" presetSubtype="0" fill="hold" nodeType="afterEffect">
                                  <p:stCondLst>
                                    <p:cond delay="50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7000"/>
                            </p:stCondLst>
                            <p:childTnLst>
                              <p:par>
                                <p:cTn id="53" presetID="1" presetClass="exit" presetSubtype="0" fill="hold" nodeType="afterEffect">
                                  <p:stCondLst>
                                    <p:cond delay="500"/>
                                  </p:stCondLst>
                                  <p:childTnLst>
                                    <p:set>
                                      <p:cBhvr>
                                        <p:cTn id="54" dur="1" fill="hold">
                                          <p:stCondLst>
                                            <p:cond delay="0"/>
                                          </p:stCondLst>
                                        </p:cTn>
                                        <p:tgtEl>
                                          <p:spTgt spid="43"/>
                                        </p:tgtEl>
                                        <p:attrNameLst>
                                          <p:attrName>style.visibility</p:attrName>
                                        </p:attrNameLst>
                                      </p:cBhvr>
                                      <p:to>
                                        <p:strVal val="hidden"/>
                                      </p:to>
                                    </p:set>
                                  </p:childTnLst>
                                </p:cTn>
                              </p:par>
                            </p:childTnLst>
                          </p:cTn>
                        </p:par>
                        <p:par>
                          <p:cTn id="55" fill="hold">
                            <p:stCondLst>
                              <p:cond delay="7500"/>
                            </p:stCondLst>
                            <p:childTnLst>
                              <p:par>
                                <p:cTn id="56" presetID="1" presetClass="entr" presetSubtype="0" fill="hold" nodeType="afterEffect">
                                  <p:stCondLst>
                                    <p:cond delay="500"/>
                                  </p:stCondLst>
                                  <p:childTnLst>
                                    <p:set>
                                      <p:cBhvr>
                                        <p:cTn id="57" dur="1" fill="hold">
                                          <p:stCondLst>
                                            <p:cond delay="0"/>
                                          </p:stCondLst>
                                        </p:cTn>
                                        <p:tgtEl>
                                          <p:spTgt spid="46"/>
                                        </p:tgtEl>
                                        <p:attrNameLst>
                                          <p:attrName>style.visibility</p:attrName>
                                        </p:attrNameLst>
                                      </p:cBhvr>
                                      <p:to>
                                        <p:strVal val="visible"/>
                                      </p:to>
                                    </p:set>
                                  </p:childTnLst>
                                </p:cTn>
                              </p:par>
                            </p:childTnLst>
                          </p:cTn>
                        </p:par>
                        <p:par>
                          <p:cTn id="58" fill="hold">
                            <p:stCondLst>
                              <p:cond delay="8000"/>
                            </p:stCondLst>
                            <p:childTnLst>
                              <p:par>
                                <p:cTn id="59" presetID="1" presetClass="exit" presetSubtype="0" fill="hold" nodeType="afterEffect">
                                  <p:stCondLst>
                                    <p:cond delay="500"/>
                                  </p:stCondLst>
                                  <p:childTnLst>
                                    <p:set>
                                      <p:cBhvr>
                                        <p:cTn id="60" dur="1" fill="hold">
                                          <p:stCondLst>
                                            <p:cond delay="0"/>
                                          </p:stCondLst>
                                        </p:cTn>
                                        <p:tgtEl>
                                          <p:spTgt spid="46"/>
                                        </p:tgtEl>
                                        <p:attrNameLst>
                                          <p:attrName>style.visibility</p:attrName>
                                        </p:attrNameLst>
                                      </p:cBhvr>
                                      <p:to>
                                        <p:strVal val="hidden"/>
                                      </p:to>
                                    </p:set>
                                  </p:childTnLst>
                                </p:cTn>
                              </p:par>
                            </p:childTnLst>
                          </p:cTn>
                        </p:par>
                        <p:par>
                          <p:cTn id="61" fill="hold">
                            <p:stCondLst>
                              <p:cond delay="8500"/>
                            </p:stCondLst>
                            <p:childTnLst>
                              <p:par>
                                <p:cTn id="62" presetID="1" presetClass="entr" presetSubtype="0" fill="hold" nodeType="afterEffect">
                                  <p:stCondLst>
                                    <p:cond delay="500"/>
                                  </p:stCondLst>
                                  <p:childTnLst>
                                    <p:set>
                                      <p:cBhvr>
                                        <p:cTn id="63" dur="1" fill="hold">
                                          <p:stCondLst>
                                            <p:cond delay="0"/>
                                          </p:stCondLst>
                                        </p:cTn>
                                        <p:tgtEl>
                                          <p:spTgt spid="48"/>
                                        </p:tgtEl>
                                        <p:attrNameLst>
                                          <p:attrName>style.visibility</p:attrName>
                                        </p:attrNameLst>
                                      </p:cBhvr>
                                      <p:to>
                                        <p:strVal val="visible"/>
                                      </p:to>
                                    </p:set>
                                  </p:childTnLst>
                                </p:cTn>
                              </p:par>
                            </p:childTnLst>
                          </p:cTn>
                        </p:par>
                        <p:par>
                          <p:cTn id="64" fill="hold">
                            <p:stCondLst>
                              <p:cond delay="9000"/>
                            </p:stCondLst>
                            <p:childTnLst>
                              <p:par>
                                <p:cTn id="65" presetID="1" presetClass="exit" presetSubtype="0" fill="hold" nodeType="afterEffect">
                                  <p:stCondLst>
                                    <p:cond delay="500"/>
                                  </p:stCondLst>
                                  <p:childTnLst>
                                    <p:set>
                                      <p:cBhvr>
                                        <p:cTn id="66" dur="1" fill="hold">
                                          <p:stCondLst>
                                            <p:cond delay="0"/>
                                          </p:stCondLst>
                                        </p:cTn>
                                        <p:tgtEl>
                                          <p:spTgt spid="48"/>
                                        </p:tgtEl>
                                        <p:attrNameLst>
                                          <p:attrName>style.visibility</p:attrName>
                                        </p:attrNameLst>
                                      </p:cBhvr>
                                      <p:to>
                                        <p:strVal val="hidden"/>
                                      </p:to>
                                    </p:set>
                                  </p:childTnLst>
                                </p:cTn>
                              </p:par>
                            </p:childTnLst>
                          </p:cTn>
                        </p:par>
                        <p:par>
                          <p:cTn id="67" fill="hold">
                            <p:stCondLst>
                              <p:cond delay="9500"/>
                            </p:stCondLst>
                            <p:childTnLst>
                              <p:par>
                                <p:cTn id="68" presetID="1" presetClass="entr" presetSubtype="0" fill="hold" nodeType="afterEffect">
                                  <p:stCondLst>
                                    <p:cond delay="500"/>
                                  </p:stCondLst>
                                  <p:childTnLst>
                                    <p:set>
                                      <p:cBhvr>
                                        <p:cTn id="69" dur="1" fill="hold">
                                          <p:stCondLst>
                                            <p:cond delay="0"/>
                                          </p:stCondLst>
                                        </p:cTn>
                                        <p:tgtEl>
                                          <p:spTgt spid="50"/>
                                        </p:tgtEl>
                                        <p:attrNameLst>
                                          <p:attrName>style.visibility</p:attrName>
                                        </p:attrNameLst>
                                      </p:cBhvr>
                                      <p:to>
                                        <p:strVal val="visible"/>
                                      </p:to>
                                    </p:set>
                                  </p:childTnLst>
                                </p:cTn>
                              </p:par>
                            </p:childTnLst>
                          </p:cTn>
                        </p:par>
                        <p:par>
                          <p:cTn id="70" fill="hold">
                            <p:stCondLst>
                              <p:cond delay="10000"/>
                            </p:stCondLst>
                            <p:childTnLst>
                              <p:par>
                                <p:cTn id="71" presetID="1" presetClass="exit" presetSubtype="0" fill="hold" nodeType="afterEffect">
                                  <p:stCondLst>
                                    <p:cond delay="500"/>
                                  </p:stCondLst>
                                  <p:childTnLst>
                                    <p:set>
                                      <p:cBhvr>
                                        <p:cTn id="72" dur="1" fill="hold">
                                          <p:stCondLst>
                                            <p:cond delay="0"/>
                                          </p:stCondLst>
                                        </p:cTn>
                                        <p:tgtEl>
                                          <p:spTgt spid="50"/>
                                        </p:tgtEl>
                                        <p:attrNameLst>
                                          <p:attrName>style.visibility</p:attrName>
                                        </p:attrNameLst>
                                      </p:cBhvr>
                                      <p:to>
                                        <p:strVal val="hidden"/>
                                      </p:to>
                                    </p:set>
                                  </p:childTnLst>
                                </p:cTn>
                              </p:par>
                            </p:childTnLst>
                          </p:cTn>
                        </p:par>
                        <p:par>
                          <p:cTn id="73" fill="hold">
                            <p:stCondLst>
                              <p:cond delay="10500"/>
                            </p:stCondLst>
                            <p:childTnLst>
                              <p:par>
                                <p:cTn id="74" presetID="1" presetClass="entr" presetSubtype="0" fill="hold" nodeType="afterEffect">
                                  <p:stCondLst>
                                    <p:cond delay="500"/>
                                  </p:stCondLst>
                                  <p:childTnLst>
                                    <p:set>
                                      <p:cBhvr>
                                        <p:cTn id="75" dur="1" fill="hold">
                                          <p:stCondLst>
                                            <p:cond delay="0"/>
                                          </p:stCondLst>
                                        </p:cTn>
                                        <p:tgtEl>
                                          <p:spTgt spid="52"/>
                                        </p:tgtEl>
                                        <p:attrNameLst>
                                          <p:attrName>style.visibility</p:attrName>
                                        </p:attrNameLst>
                                      </p:cBhvr>
                                      <p:to>
                                        <p:strVal val="visible"/>
                                      </p:to>
                                    </p:set>
                                  </p:childTnLst>
                                </p:cTn>
                              </p:par>
                            </p:childTnLst>
                          </p:cTn>
                        </p:par>
                        <p:par>
                          <p:cTn id="76" fill="hold">
                            <p:stCondLst>
                              <p:cond delay="11000"/>
                            </p:stCondLst>
                            <p:childTnLst>
                              <p:par>
                                <p:cTn id="77" presetID="1" presetClass="exit" presetSubtype="0" fill="hold" nodeType="afterEffect">
                                  <p:stCondLst>
                                    <p:cond delay="500"/>
                                  </p:stCondLst>
                                  <p:childTnLst>
                                    <p:set>
                                      <p:cBhvr>
                                        <p:cTn id="78" dur="1" fill="hold">
                                          <p:stCondLst>
                                            <p:cond delay="0"/>
                                          </p:stCondLst>
                                        </p:cTn>
                                        <p:tgtEl>
                                          <p:spTgt spid="52"/>
                                        </p:tgtEl>
                                        <p:attrNameLst>
                                          <p:attrName>style.visibility</p:attrName>
                                        </p:attrNameLst>
                                      </p:cBhvr>
                                      <p:to>
                                        <p:strVal val="hidden"/>
                                      </p:to>
                                    </p:set>
                                  </p:childTnLst>
                                </p:cTn>
                              </p:par>
                            </p:childTnLst>
                          </p:cTn>
                        </p:par>
                        <p:par>
                          <p:cTn id="79" fill="hold">
                            <p:stCondLst>
                              <p:cond delay="11500"/>
                            </p:stCondLst>
                            <p:childTnLst>
                              <p:par>
                                <p:cTn id="80" presetID="1" presetClass="entr" presetSubtype="0" fill="hold" nodeType="afterEffect">
                                  <p:stCondLst>
                                    <p:cond delay="500"/>
                                  </p:stCondLst>
                                  <p:childTnLst>
                                    <p:set>
                                      <p:cBhvr>
                                        <p:cTn id="81" dur="1" fill="hold">
                                          <p:stCondLst>
                                            <p:cond delay="0"/>
                                          </p:stCondLst>
                                        </p:cTn>
                                        <p:tgtEl>
                                          <p:spTgt spid="54"/>
                                        </p:tgtEl>
                                        <p:attrNameLst>
                                          <p:attrName>style.visibility</p:attrName>
                                        </p:attrNameLst>
                                      </p:cBhvr>
                                      <p:to>
                                        <p:strVal val="visible"/>
                                      </p:to>
                                    </p:set>
                                  </p:childTnLst>
                                </p:cTn>
                              </p:par>
                            </p:childTnLst>
                          </p:cTn>
                        </p:par>
                        <p:par>
                          <p:cTn id="82" fill="hold">
                            <p:stCondLst>
                              <p:cond delay="12000"/>
                            </p:stCondLst>
                            <p:childTnLst>
                              <p:par>
                                <p:cTn id="83" presetID="1" presetClass="entr" presetSubtype="0" fill="hold" grpId="0" nodeType="after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par>
                          <p:cTn id="85" fill="hold">
                            <p:stCondLst>
                              <p:cond delay="12000"/>
                            </p:stCondLst>
                            <p:childTnLst>
                              <p:par>
                                <p:cTn id="86" presetID="1" presetClass="entr" presetSubtype="0" fill="hold" grpId="0" nodeType="after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childTnLst>
                          </p:cTn>
                        </p:par>
                        <p:par>
                          <p:cTn id="88" fill="hold">
                            <p:stCondLst>
                              <p:cond delay="12000"/>
                            </p:stCondLst>
                            <p:childTnLst>
                              <p:par>
                                <p:cTn id="89" presetID="1" presetClass="entr" presetSubtype="0" fill="hold" grpId="0" nodeType="after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par>
                          <p:cTn id="91" fill="hold">
                            <p:stCondLst>
                              <p:cond delay="12000"/>
                            </p:stCondLst>
                            <p:childTnLst>
                              <p:par>
                                <p:cTn id="92" presetID="1" presetClass="entr" presetSubtype="0"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childTnLst>
                                </p:cTn>
                              </p:par>
                            </p:childTnLst>
                          </p:cTn>
                        </p:par>
                        <p:par>
                          <p:cTn id="94" fill="hold">
                            <p:stCondLst>
                              <p:cond delay="12000"/>
                            </p:stCondLst>
                            <p:childTnLst>
                              <p:par>
                                <p:cTn id="95" presetID="1" presetClass="entr" presetSubtype="0" fill="hold" grpId="0" nodeType="after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8" grpId="0"/>
      <p:bldP spid="59" grpId="0"/>
      <p:bldP spid="60" grpId="0"/>
      <p:bldP spid="61" grpId="0"/>
      <p:bldP spid="63"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C07DF7-C78B-D4DF-872A-FDE27989A7AA}"/>
              </a:ext>
            </a:extLst>
          </p:cNvPr>
          <p:cNvSpPr txBox="1"/>
          <p:nvPr/>
        </p:nvSpPr>
        <p:spPr>
          <a:xfrm>
            <a:off x="276197" y="98472"/>
            <a:ext cx="6011582" cy="461665"/>
          </a:xfrm>
          <a:prstGeom prst="rect">
            <a:avLst/>
          </a:prstGeom>
          <a:noFill/>
        </p:spPr>
        <p:txBody>
          <a:bodyPr wrap="none" rtlCol="0">
            <a:spAutoFit/>
          </a:bodyPr>
          <a:lstStyle/>
          <a:p>
            <a:r>
              <a:rPr lang="en-US" sz="2400" b="1" dirty="0"/>
              <a:t>2D polarization with Graphene dispersion </a:t>
            </a:r>
          </a:p>
        </p:txBody>
      </p:sp>
      <p:pic>
        <p:nvPicPr>
          <p:cNvPr id="3" name="Picture 2">
            <a:extLst>
              <a:ext uri="{FF2B5EF4-FFF2-40B4-BE49-F238E27FC236}">
                <a16:creationId xmlns:a16="http://schemas.microsoft.com/office/drawing/2014/main" id="{8E80FD29-61FD-FAF1-8624-39F3E461C5EC}"/>
              </a:ext>
            </a:extLst>
          </p:cNvPr>
          <p:cNvPicPr>
            <a:picLocks noChangeAspect="1"/>
          </p:cNvPicPr>
          <p:nvPr/>
        </p:nvPicPr>
        <p:blipFill>
          <a:blip r:embed="rId2"/>
          <a:stretch>
            <a:fillRect/>
          </a:stretch>
        </p:blipFill>
        <p:spPr>
          <a:xfrm>
            <a:off x="225990" y="1988949"/>
            <a:ext cx="3933341" cy="12625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B7DBEB-0722-2991-7F7A-82F2DFB48479}"/>
                  </a:ext>
                </a:extLst>
              </p:cNvPr>
              <p:cNvSpPr txBox="1"/>
              <p:nvPr/>
            </p:nvSpPr>
            <p:spPr>
              <a:xfrm>
                <a:off x="377851" y="775460"/>
                <a:ext cx="3172343"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𝛽</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𝑛</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𝜖</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r>
                            <a:rPr lang="en-CA"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9FB7DBEB-0722-2991-7F7A-82F2DFB48479}"/>
                  </a:ext>
                </a:extLst>
              </p:cNvPr>
              <p:cNvSpPr txBox="1">
                <a:spLocks noRot="1" noChangeAspect="1" noMove="1" noResize="1" noEditPoints="1" noAdjustHandles="1" noChangeArrowheads="1" noChangeShapeType="1" noTextEdit="1"/>
              </p:cNvSpPr>
              <p:nvPr/>
            </p:nvSpPr>
            <p:spPr>
              <a:xfrm>
                <a:off x="377851" y="775460"/>
                <a:ext cx="3172343" cy="598177"/>
              </a:xfrm>
              <a:prstGeom prst="rect">
                <a:avLst/>
              </a:prstGeom>
              <a:blipFill>
                <a:blip r:embed="rId3"/>
                <a:stretch>
                  <a:fillRect l="-1195" t="-2041" r="-2390" b="-12245"/>
                </a:stretch>
              </a:blipFill>
            </p:spPr>
            <p:txBody>
              <a:bodyPr/>
              <a:lstStyle/>
              <a:p>
                <a:r>
                  <a:rPr lang="en-US">
                    <a:noFill/>
                  </a:rPr>
                  <a:t> </a:t>
                </a:r>
              </a:p>
            </p:txBody>
          </p:sp>
        </mc:Fallback>
      </mc:AlternateContent>
      <p:sp>
        <p:nvSpPr>
          <p:cNvPr id="5" name="Double Brace 4">
            <a:extLst>
              <a:ext uri="{FF2B5EF4-FFF2-40B4-BE49-F238E27FC236}">
                <a16:creationId xmlns:a16="http://schemas.microsoft.com/office/drawing/2014/main" id="{38127B68-7BF6-4E34-68DE-2F828D003AFF}"/>
              </a:ext>
            </a:extLst>
          </p:cNvPr>
          <p:cNvSpPr/>
          <p:nvPr/>
        </p:nvSpPr>
        <p:spPr>
          <a:xfrm rot="5400000">
            <a:off x="-434398" y="3025390"/>
            <a:ext cx="2872983" cy="80010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Double Brace 5">
            <a:extLst>
              <a:ext uri="{FF2B5EF4-FFF2-40B4-BE49-F238E27FC236}">
                <a16:creationId xmlns:a16="http://schemas.microsoft.com/office/drawing/2014/main" id="{E88F72A5-6960-F0EE-343D-B03342164EBA}"/>
              </a:ext>
            </a:extLst>
          </p:cNvPr>
          <p:cNvSpPr/>
          <p:nvPr/>
        </p:nvSpPr>
        <p:spPr>
          <a:xfrm rot="5400000">
            <a:off x="730929" y="3025390"/>
            <a:ext cx="2872983" cy="80010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Double Brace 6">
            <a:extLst>
              <a:ext uri="{FF2B5EF4-FFF2-40B4-BE49-F238E27FC236}">
                <a16:creationId xmlns:a16="http://schemas.microsoft.com/office/drawing/2014/main" id="{17B4E86F-81D5-56A4-2B0A-77745E65194B}"/>
              </a:ext>
            </a:extLst>
          </p:cNvPr>
          <p:cNvSpPr/>
          <p:nvPr/>
        </p:nvSpPr>
        <p:spPr>
          <a:xfrm rot="5400000">
            <a:off x="1926909" y="3025390"/>
            <a:ext cx="2872983" cy="80010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63542373-12B1-3F80-7D32-A4C9B1E45BC5}"/>
              </a:ext>
            </a:extLst>
          </p:cNvPr>
          <p:cNvSpPr/>
          <p:nvPr/>
        </p:nvSpPr>
        <p:spPr>
          <a:xfrm>
            <a:off x="206417" y="4410878"/>
            <a:ext cx="3738494" cy="6969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36602C-891D-087D-B5B5-0374678CF77C}"/>
                  </a:ext>
                </a:extLst>
              </p:cNvPr>
              <p:cNvSpPr txBox="1"/>
              <p:nvPr/>
            </p:nvSpPr>
            <p:spPr>
              <a:xfrm>
                <a:off x="426712" y="1574678"/>
                <a:ext cx="11553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A536602C-891D-087D-B5B5-0374678CF77C}"/>
                  </a:ext>
                </a:extLst>
              </p:cNvPr>
              <p:cNvSpPr txBox="1">
                <a:spLocks noRot="1" noChangeAspect="1" noMove="1" noResize="1" noEditPoints="1" noAdjustHandles="1" noChangeArrowheads="1" noChangeShapeType="1" noTextEdit="1"/>
              </p:cNvSpPr>
              <p:nvPr/>
            </p:nvSpPr>
            <p:spPr>
              <a:xfrm>
                <a:off x="426712" y="1574678"/>
                <a:ext cx="1155378" cy="276999"/>
              </a:xfrm>
              <a:prstGeom prst="rect">
                <a:avLst/>
              </a:prstGeom>
              <a:blipFill>
                <a:blip r:embed="rId4"/>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F0C4C-9486-F6AD-9978-0014E8A6B3ED}"/>
                  </a:ext>
                </a:extLst>
              </p:cNvPr>
              <p:cNvSpPr txBox="1"/>
              <p:nvPr/>
            </p:nvSpPr>
            <p:spPr>
              <a:xfrm>
                <a:off x="2075664" y="1574678"/>
                <a:ext cx="1835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10" name="TextBox 9">
                <a:extLst>
                  <a:ext uri="{FF2B5EF4-FFF2-40B4-BE49-F238E27FC236}">
                    <a16:creationId xmlns:a16="http://schemas.microsoft.com/office/drawing/2014/main" id="{AF3F0C4C-9486-F6AD-9978-0014E8A6B3ED}"/>
                  </a:ext>
                </a:extLst>
              </p:cNvPr>
              <p:cNvSpPr txBox="1">
                <a:spLocks noRot="1" noChangeAspect="1" noMove="1" noResize="1" noEditPoints="1" noAdjustHandles="1" noChangeArrowheads="1" noChangeShapeType="1" noTextEdit="1"/>
              </p:cNvSpPr>
              <p:nvPr/>
            </p:nvSpPr>
            <p:spPr>
              <a:xfrm>
                <a:off x="2075664" y="1574678"/>
                <a:ext cx="183512" cy="276999"/>
              </a:xfrm>
              <a:prstGeom prst="rect">
                <a:avLst/>
              </a:prstGeom>
              <a:blipFill>
                <a:blip r:embed="rId5"/>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61A369-F884-EDC3-D7F5-40260AE3786C}"/>
                  </a:ext>
                </a:extLst>
              </p:cNvPr>
              <p:cNvSpPr txBox="1"/>
              <p:nvPr/>
            </p:nvSpPr>
            <p:spPr>
              <a:xfrm>
                <a:off x="3179405" y="1574678"/>
                <a:ext cx="367990"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oMath>
                  </m:oMathPara>
                </a14:m>
                <a:endParaRPr lang="en-US" dirty="0"/>
              </a:p>
            </p:txBody>
          </p:sp>
        </mc:Choice>
        <mc:Fallback xmlns="">
          <p:sp>
            <p:nvSpPr>
              <p:cNvPr id="11" name="TextBox 10">
                <a:extLst>
                  <a:ext uri="{FF2B5EF4-FFF2-40B4-BE49-F238E27FC236}">
                    <a16:creationId xmlns:a16="http://schemas.microsoft.com/office/drawing/2014/main" id="{8361A369-F884-EDC3-D7F5-40260AE3786C}"/>
                  </a:ext>
                </a:extLst>
              </p:cNvPr>
              <p:cNvSpPr txBox="1">
                <a:spLocks noRot="1" noChangeAspect="1" noMove="1" noResize="1" noEditPoints="1" noAdjustHandles="1" noChangeArrowheads="1" noChangeShapeType="1" noTextEdit="1"/>
              </p:cNvSpPr>
              <p:nvPr/>
            </p:nvSpPr>
            <p:spPr>
              <a:xfrm>
                <a:off x="3179405" y="1574678"/>
                <a:ext cx="367990" cy="298928"/>
              </a:xfrm>
              <a:prstGeom prst="rect">
                <a:avLst/>
              </a:prstGeom>
              <a:blipFill>
                <a:blip r:embed="rId6"/>
                <a:stretch>
                  <a:fillRect l="-6667" b="-20000"/>
                </a:stretch>
              </a:blipFill>
            </p:spPr>
            <p:txBody>
              <a:bodyPr/>
              <a:lstStyle/>
              <a:p>
                <a:r>
                  <a:rPr lang="en-US">
                    <a:noFill/>
                  </a:rPr>
                  <a:t> </a:t>
                </a:r>
              </a:p>
            </p:txBody>
          </p:sp>
        </mc:Fallback>
      </mc:AlternateContent>
      <p:pic>
        <p:nvPicPr>
          <p:cNvPr id="13" name="Picture 12" descr="A pink and yellow pattern&#10;&#10;Description automatically generated with medium confidence">
            <a:extLst>
              <a:ext uri="{FF2B5EF4-FFF2-40B4-BE49-F238E27FC236}">
                <a16:creationId xmlns:a16="http://schemas.microsoft.com/office/drawing/2014/main" id="{DE798497-CAD4-F24C-2EC3-60D74310AE98}"/>
              </a:ext>
            </a:extLst>
          </p:cNvPr>
          <p:cNvPicPr>
            <a:picLocks noChangeAspect="1"/>
          </p:cNvPicPr>
          <p:nvPr/>
        </p:nvPicPr>
        <p:blipFill>
          <a:blip r:embed="rId7"/>
          <a:stretch>
            <a:fillRect/>
          </a:stretch>
        </p:blipFill>
        <p:spPr>
          <a:xfrm>
            <a:off x="67571" y="3496478"/>
            <a:ext cx="5050729" cy="3361522"/>
          </a:xfrm>
          <a:prstGeom prst="rect">
            <a:avLst/>
          </a:prstGeom>
        </p:spPr>
      </p:pic>
      <p:cxnSp>
        <p:nvCxnSpPr>
          <p:cNvPr id="15" name="Straight Connector 14">
            <a:extLst>
              <a:ext uri="{FF2B5EF4-FFF2-40B4-BE49-F238E27FC236}">
                <a16:creationId xmlns:a16="http://schemas.microsoft.com/office/drawing/2014/main" id="{245BEC33-187A-2907-13CD-980B76D5640D}"/>
              </a:ext>
            </a:extLst>
          </p:cNvPr>
          <p:cNvCxnSpPr/>
          <p:nvPr/>
        </p:nvCxnSpPr>
        <p:spPr>
          <a:xfrm>
            <a:off x="6132513" y="1162373"/>
            <a:ext cx="0" cy="5695627"/>
          </a:xfrm>
          <a:prstGeom prst="line">
            <a:avLst/>
          </a:prstGeom>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749A416D-EC16-0768-A74B-8077A179951E}"/>
              </a:ext>
            </a:extLst>
          </p:cNvPr>
          <p:cNvPicPr>
            <a:picLocks noChangeAspect="1"/>
          </p:cNvPicPr>
          <p:nvPr/>
        </p:nvPicPr>
        <p:blipFill>
          <a:blip r:embed="rId8"/>
          <a:stretch>
            <a:fillRect/>
          </a:stretch>
        </p:blipFill>
        <p:spPr>
          <a:xfrm>
            <a:off x="6667937" y="2147317"/>
            <a:ext cx="4976650" cy="945817"/>
          </a:xfrm>
          <a:prstGeom prst="rect">
            <a:avLst/>
          </a:prstGeom>
        </p:spPr>
      </p:pic>
      <p:sp>
        <p:nvSpPr>
          <p:cNvPr id="19" name="Double Brace 18">
            <a:extLst>
              <a:ext uri="{FF2B5EF4-FFF2-40B4-BE49-F238E27FC236}">
                <a16:creationId xmlns:a16="http://schemas.microsoft.com/office/drawing/2014/main" id="{4F237A69-0043-6793-85BC-7F1F24E8A8F8}"/>
              </a:ext>
            </a:extLst>
          </p:cNvPr>
          <p:cNvSpPr/>
          <p:nvPr/>
        </p:nvSpPr>
        <p:spPr>
          <a:xfrm rot="5400000">
            <a:off x="5496298" y="3457211"/>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Double Brace 19">
            <a:extLst>
              <a:ext uri="{FF2B5EF4-FFF2-40B4-BE49-F238E27FC236}">
                <a16:creationId xmlns:a16="http://schemas.microsoft.com/office/drawing/2014/main" id="{9693551A-76E4-C9AD-CCDC-5E139240C583}"/>
              </a:ext>
            </a:extLst>
          </p:cNvPr>
          <p:cNvSpPr/>
          <p:nvPr/>
        </p:nvSpPr>
        <p:spPr>
          <a:xfrm rot="5400000">
            <a:off x="6427392" y="3443046"/>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Double Brace 21">
            <a:extLst>
              <a:ext uri="{FF2B5EF4-FFF2-40B4-BE49-F238E27FC236}">
                <a16:creationId xmlns:a16="http://schemas.microsoft.com/office/drawing/2014/main" id="{B11EF26D-3A92-9D9B-4828-36DB4E1E323C}"/>
              </a:ext>
            </a:extLst>
          </p:cNvPr>
          <p:cNvSpPr/>
          <p:nvPr/>
        </p:nvSpPr>
        <p:spPr>
          <a:xfrm rot="5400000">
            <a:off x="7359529" y="3443046"/>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Double Brace 22">
            <a:extLst>
              <a:ext uri="{FF2B5EF4-FFF2-40B4-BE49-F238E27FC236}">
                <a16:creationId xmlns:a16="http://schemas.microsoft.com/office/drawing/2014/main" id="{921D14B5-647A-2B01-F027-7DE4ECE7EBA9}"/>
              </a:ext>
            </a:extLst>
          </p:cNvPr>
          <p:cNvSpPr/>
          <p:nvPr/>
        </p:nvSpPr>
        <p:spPr>
          <a:xfrm rot="5400000">
            <a:off x="8291665" y="3443046"/>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Double Brace 23">
            <a:extLst>
              <a:ext uri="{FF2B5EF4-FFF2-40B4-BE49-F238E27FC236}">
                <a16:creationId xmlns:a16="http://schemas.microsoft.com/office/drawing/2014/main" id="{94C295A7-8BDC-1144-4016-0787DC3BDE32}"/>
              </a:ext>
            </a:extLst>
          </p:cNvPr>
          <p:cNvSpPr/>
          <p:nvPr/>
        </p:nvSpPr>
        <p:spPr>
          <a:xfrm rot="5400000">
            <a:off x="9268035" y="3443046"/>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6CDC5F-96B8-E702-C74E-9EBFD0E6FFBF}"/>
                  </a:ext>
                </a:extLst>
              </p:cNvPr>
              <p:cNvSpPr txBox="1"/>
              <p:nvPr/>
            </p:nvSpPr>
            <p:spPr>
              <a:xfrm>
                <a:off x="6809599" y="1698497"/>
                <a:ext cx="9468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𝑥</m:t>
                          </m:r>
                        </m:sub>
                      </m:sSub>
                    </m:oMath>
                  </m:oMathPara>
                </a14:m>
                <a:endParaRPr lang="en-US" dirty="0"/>
              </a:p>
            </p:txBody>
          </p:sp>
        </mc:Choice>
        <mc:Fallback xmlns="">
          <p:sp>
            <p:nvSpPr>
              <p:cNvPr id="25" name="TextBox 24">
                <a:extLst>
                  <a:ext uri="{FF2B5EF4-FFF2-40B4-BE49-F238E27FC236}">
                    <a16:creationId xmlns:a16="http://schemas.microsoft.com/office/drawing/2014/main" id="{CF6CDC5F-96B8-E702-C74E-9EBFD0E6FFBF}"/>
                  </a:ext>
                </a:extLst>
              </p:cNvPr>
              <p:cNvSpPr txBox="1">
                <a:spLocks noRot="1" noChangeAspect="1" noMove="1" noResize="1" noEditPoints="1" noAdjustHandles="1" noChangeArrowheads="1" noChangeShapeType="1" noTextEdit="1"/>
              </p:cNvSpPr>
              <p:nvPr/>
            </p:nvSpPr>
            <p:spPr>
              <a:xfrm>
                <a:off x="6809599" y="1698497"/>
                <a:ext cx="946819" cy="276999"/>
              </a:xfrm>
              <a:prstGeom prst="rect">
                <a:avLst/>
              </a:prstGeom>
              <a:blipFill>
                <a:blip r:embed="rId9"/>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8AFE9D4-68C8-7B29-912A-D189054DB814}"/>
                  </a:ext>
                </a:extLst>
              </p:cNvPr>
              <p:cNvSpPr txBox="1"/>
              <p:nvPr/>
            </p:nvSpPr>
            <p:spPr>
              <a:xfrm>
                <a:off x="7733494" y="1698141"/>
                <a:ext cx="10370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oMath>
                  </m:oMathPara>
                </a14:m>
                <a:endParaRPr lang="en-US" dirty="0"/>
              </a:p>
            </p:txBody>
          </p:sp>
        </mc:Choice>
        <mc:Fallback xmlns="">
          <p:sp>
            <p:nvSpPr>
              <p:cNvPr id="26" name="TextBox 25">
                <a:extLst>
                  <a:ext uri="{FF2B5EF4-FFF2-40B4-BE49-F238E27FC236}">
                    <a16:creationId xmlns:a16="http://schemas.microsoft.com/office/drawing/2014/main" id="{58AFE9D4-68C8-7B29-912A-D189054DB814}"/>
                  </a:ext>
                </a:extLst>
              </p:cNvPr>
              <p:cNvSpPr txBox="1">
                <a:spLocks noRot="1" noChangeAspect="1" noMove="1" noResize="1" noEditPoints="1" noAdjustHandles="1" noChangeArrowheads="1" noChangeShapeType="1" noTextEdit="1"/>
              </p:cNvSpPr>
              <p:nvPr/>
            </p:nvSpPr>
            <p:spPr>
              <a:xfrm>
                <a:off x="7733494" y="1698141"/>
                <a:ext cx="1037036" cy="276999"/>
              </a:xfrm>
              <a:prstGeom prst="rect">
                <a:avLst/>
              </a:prstGeom>
              <a:blipFill>
                <a:blip r:embed="rId10"/>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9DABAC-B15F-26C3-3677-1C2F5EF28BF9}"/>
                  </a:ext>
                </a:extLst>
              </p:cNvPr>
              <p:cNvSpPr txBox="1"/>
              <p:nvPr/>
            </p:nvSpPr>
            <p:spPr>
              <a:xfrm>
                <a:off x="8562198" y="1698141"/>
                <a:ext cx="11322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27" name="TextBox 26">
                <a:extLst>
                  <a:ext uri="{FF2B5EF4-FFF2-40B4-BE49-F238E27FC236}">
                    <a16:creationId xmlns:a16="http://schemas.microsoft.com/office/drawing/2014/main" id="{AF9DABAC-B15F-26C3-3677-1C2F5EF28BF9}"/>
                  </a:ext>
                </a:extLst>
              </p:cNvPr>
              <p:cNvSpPr txBox="1">
                <a:spLocks noRot="1" noChangeAspect="1" noMove="1" noResize="1" noEditPoints="1" noAdjustHandles="1" noChangeArrowheads="1" noChangeShapeType="1" noTextEdit="1"/>
              </p:cNvSpPr>
              <p:nvPr/>
            </p:nvSpPr>
            <p:spPr>
              <a:xfrm>
                <a:off x="8562198" y="1698141"/>
                <a:ext cx="1132227"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8E3F761-EA18-2CE9-91A4-7B0DA0F5391F}"/>
                  </a:ext>
                </a:extLst>
              </p:cNvPr>
              <p:cNvSpPr txBox="1"/>
              <p:nvPr/>
            </p:nvSpPr>
            <p:spPr>
              <a:xfrm>
                <a:off x="9309928" y="1681226"/>
                <a:ext cx="1612816"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oMath>
                  </m:oMathPara>
                </a14:m>
                <a:endParaRPr lang="en-US" dirty="0"/>
              </a:p>
            </p:txBody>
          </p:sp>
        </mc:Choice>
        <mc:Fallback xmlns="">
          <p:sp>
            <p:nvSpPr>
              <p:cNvPr id="28" name="TextBox 27">
                <a:extLst>
                  <a:ext uri="{FF2B5EF4-FFF2-40B4-BE49-F238E27FC236}">
                    <a16:creationId xmlns:a16="http://schemas.microsoft.com/office/drawing/2014/main" id="{28E3F761-EA18-2CE9-91A4-7B0DA0F5391F}"/>
                  </a:ext>
                </a:extLst>
              </p:cNvPr>
              <p:cNvSpPr txBox="1">
                <a:spLocks noRot="1" noChangeAspect="1" noMove="1" noResize="1" noEditPoints="1" noAdjustHandles="1" noChangeArrowheads="1" noChangeShapeType="1" noTextEdit="1"/>
              </p:cNvSpPr>
              <p:nvPr/>
            </p:nvSpPr>
            <p:spPr>
              <a:xfrm>
                <a:off x="9309928" y="1681226"/>
                <a:ext cx="1612816" cy="298928"/>
              </a:xfrm>
              <a:prstGeom prst="rect">
                <a:avLst/>
              </a:prstGeom>
              <a:blipFill>
                <a:blip r:embed="rId12"/>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BC6BC3B-14F0-AEEA-4685-04C820EB669D}"/>
                  </a:ext>
                </a:extLst>
              </p:cNvPr>
              <p:cNvSpPr txBox="1"/>
              <p:nvPr/>
            </p:nvSpPr>
            <p:spPr>
              <a:xfrm>
                <a:off x="10612267" y="1693236"/>
                <a:ext cx="959489"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29" name="TextBox 28">
                <a:extLst>
                  <a:ext uri="{FF2B5EF4-FFF2-40B4-BE49-F238E27FC236}">
                    <a16:creationId xmlns:a16="http://schemas.microsoft.com/office/drawing/2014/main" id="{CBC6BC3B-14F0-AEEA-4685-04C820EB669D}"/>
                  </a:ext>
                </a:extLst>
              </p:cNvPr>
              <p:cNvSpPr txBox="1">
                <a:spLocks noRot="1" noChangeAspect="1" noMove="1" noResize="1" noEditPoints="1" noAdjustHandles="1" noChangeArrowheads="1" noChangeShapeType="1" noTextEdit="1"/>
              </p:cNvSpPr>
              <p:nvPr/>
            </p:nvSpPr>
            <p:spPr>
              <a:xfrm>
                <a:off x="10612267" y="1693236"/>
                <a:ext cx="959489" cy="298928"/>
              </a:xfrm>
              <a:prstGeom prst="rect">
                <a:avLst/>
              </a:prstGeom>
              <a:blipFill>
                <a:blip r:embed="rId13"/>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68F334-3BC8-6355-76E3-39F6C2EDEC71}"/>
                  </a:ext>
                </a:extLst>
              </p:cNvPr>
              <p:cNvSpPr txBox="1"/>
              <p:nvPr/>
            </p:nvSpPr>
            <p:spPr>
              <a:xfrm>
                <a:off x="6352966" y="661755"/>
                <a:ext cx="4976875" cy="598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𝛽</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𝑛</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𝜔</m:t>
                              </m:r>
                            </m:e>
                            <m:sub>
                              <m:r>
                                <a:rPr lang="en-CA" b="0" i="1" smtClean="0">
                                  <a:latin typeface="Cambria Math" panose="02040503050406030204" pitchFamily="18" charset="0"/>
                                </a:rPr>
                                <m:t>𝑛</m:t>
                              </m:r>
                            </m:sub>
                          </m:sSub>
                          <m:r>
                            <a:rPr lang="en-CA" b="0" i="1" smtClean="0">
                              <a:latin typeface="Cambria Math" panose="02040503050406030204" pitchFamily="18" charset="0"/>
                            </a:rPr>
                            <m:t> −</m:t>
                          </m:r>
                          <m:r>
                            <a:rPr lang="en-CA" b="0" i="1" smtClean="0">
                              <a:latin typeface="Cambria Math" panose="02040503050406030204" pitchFamily="18" charset="0"/>
                            </a:rPr>
                            <m:t>𝜖</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r>
                            <a:rPr lang="en-CA" b="0" i="1" smtClean="0">
                              <a:latin typeface="Cambria Math" panose="02040503050406030204" pitchFamily="18" charset="0"/>
                            </a:rPr>
                            <m:t>)</m:t>
                          </m:r>
                        </m:den>
                      </m:f>
                    </m:oMath>
                  </m:oMathPara>
                </a14:m>
                <a:endParaRPr lang="en-US" dirty="0"/>
              </a:p>
            </p:txBody>
          </p:sp>
        </mc:Choice>
        <mc:Fallback xmlns="">
          <p:sp>
            <p:nvSpPr>
              <p:cNvPr id="30" name="TextBox 29">
                <a:extLst>
                  <a:ext uri="{FF2B5EF4-FFF2-40B4-BE49-F238E27FC236}">
                    <a16:creationId xmlns:a16="http://schemas.microsoft.com/office/drawing/2014/main" id="{DB68F334-3BC8-6355-76E3-39F6C2EDEC71}"/>
                  </a:ext>
                </a:extLst>
              </p:cNvPr>
              <p:cNvSpPr txBox="1">
                <a:spLocks noRot="1" noChangeAspect="1" noMove="1" noResize="1" noEditPoints="1" noAdjustHandles="1" noChangeArrowheads="1" noChangeShapeType="1" noTextEdit="1"/>
              </p:cNvSpPr>
              <p:nvPr/>
            </p:nvSpPr>
            <p:spPr>
              <a:xfrm>
                <a:off x="6352966" y="661755"/>
                <a:ext cx="4976875" cy="598177"/>
              </a:xfrm>
              <a:prstGeom prst="rect">
                <a:avLst/>
              </a:prstGeom>
              <a:blipFill>
                <a:blip r:embed="rId14"/>
                <a:stretch>
                  <a:fillRect t="-6250" b="-1250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B50EF41-1CB9-B9DB-CFD3-7360D1D2603A}"/>
              </a:ext>
            </a:extLst>
          </p:cNvPr>
          <p:cNvSpPr/>
          <p:nvPr/>
        </p:nvSpPr>
        <p:spPr>
          <a:xfrm>
            <a:off x="1717926" y="3395706"/>
            <a:ext cx="1600891" cy="3127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nk and yellow squares&#10;&#10;Description automatically generated with medium confidence">
            <a:extLst>
              <a:ext uri="{FF2B5EF4-FFF2-40B4-BE49-F238E27FC236}">
                <a16:creationId xmlns:a16="http://schemas.microsoft.com/office/drawing/2014/main" id="{89A798C0-1F7A-BA6A-6FCD-ACD917A5760A}"/>
              </a:ext>
            </a:extLst>
          </p:cNvPr>
          <p:cNvPicPr>
            <a:picLocks noChangeAspect="1"/>
          </p:cNvPicPr>
          <p:nvPr/>
        </p:nvPicPr>
        <p:blipFill>
          <a:blip r:embed="rId15"/>
          <a:stretch>
            <a:fillRect/>
          </a:stretch>
        </p:blipFill>
        <p:spPr>
          <a:xfrm>
            <a:off x="6615988" y="3397751"/>
            <a:ext cx="5225325" cy="3460249"/>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452276D-8925-336F-41BB-706DEDB6C8B1}"/>
                  </a:ext>
                </a:extLst>
              </p:cNvPr>
              <p:cNvSpPr txBox="1"/>
              <p:nvPr/>
            </p:nvSpPr>
            <p:spPr>
              <a:xfrm>
                <a:off x="-490397" y="3285843"/>
                <a:ext cx="6110868" cy="4212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100</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0,</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e>
                      </m:d>
                    </m:oMath>
                  </m:oMathPara>
                </a14:m>
                <a:endParaRPr lang="en-US" dirty="0"/>
              </a:p>
            </p:txBody>
          </p:sp>
        </mc:Choice>
        <mc:Fallback xmlns="">
          <p:sp>
            <p:nvSpPr>
              <p:cNvPr id="37" name="TextBox 36">
                <a:extLst>
                  <a:ext uri="{FF2B5EF4-FFF2-40B4-BE49-F238E27FC236}">
                    <a16:creationId xmlns:a16="http://schemas.microsoft.com/office/drawing/2014/main" id="{F452276D-8925-336F-41BB-706DEDB6C8B1}"/>
                  </a:ext>
                </a:extLst>
              </p:cNvPr>
              <p:cNvSpPr txBox="1">
                <a:spLocks noRot="1" noChangeAspect="1" noMove="1" noResize="1" noEditPoints="1" noAdjustHandles="1" noChangeArrowheads="1" noChangeShapeType="1" noTextEdit="1"/>
              </p:cNvSpPr>
              <p:nvPr/>
            </p:nvSpPr>
            <p:spPr>
              <a:xfrm>
                <a:off x="-490397" y="3285843"/>
                <a:ext cx="6110868" cy="421269"/>
              </a:xfrm>
              <a:prstGeom prst="rect">
                <a:avLst/>
              </a:prstGeom>
              <a:blipFill>
                <a:blip r:embed="rId16"/>
                <a:stretch>
                  <a:fillRect b="-2941"/>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350AF86E-0FDF-E430-26E7-099502687D60}"/>
              </a:ext>
            </a:extLst>
          </p:cNvPr>
          <p:cNvSpPr/>
          <p:nvPr/>
        </p:nvSpPr>
        <p:spPr>
          <a:xfrm>
            <a:off x="8084634" y="3251503"/>
            <a:ext cx="1968783" cy="3005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F9421B8-1554-7365-243B-62BAC11F99C3}"/>
                  </a:ext>
                </a:extLst>
              </p:cNvPr>
              <p:cNvSpPr txBox="1"/>
              <p:nvPr/>
            </p:nvSpPr>
            <p:spPr>
              <a:xfrm>
                <a:off x="6072877" y="3214806"/>
                <a:ext cx="6110868" cy="4212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𝐺</m:t>
                          </m:r>
                        </m:e>
                        <m:sup>
                          <m:r>
                            <a:rPr lang="en-CA" b="0" i="1" smtClean="0">
                              <a:latin typeface="Cambria Math" panose="02040503050406030204" pitchFamily="18" charset="0"/>
                            </a:rPr>
                            <m:t>100</m:t>
                          </m:r>
                        </m:sup>
                      </m:sSup>
                      <m:d>
                        <m:dPr>
                          <m:ctrlPr>
                            <a:rPr lang="en-CA" b="0" i="1" smtClean="0">
                              <a:latin typeface="Cambria Math" panose="02040503050406030204" pitchFamily="18" charset="0"/>
                            </a:rPr>
                          </m:ctrlPr>
                        </m:dPr>
                        <m:e>
                          <m:r>
                            <a:rPr lang="en-CA" b="0" i="1" smtClean="0">
                              <a:latin typeface="Cambria Math" panose="02040503050406030204" pitchFamily="18" charset="0"/>
                            </a:rPr>
                            <m:t>0,</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r>
                            <a:rPr lang="en-CA" b="0" i="1" smtClean="0">
                              <a:latin typeface="Cambria Math" panose="02040503050406030204" pitchFamily="18" charset="0"/>
                            </a:rPr>
                            <m:t>,1, 2</m:t>
                          </m:r>
                        </m:e>
                      </m:d>
                    </m:oMath>
                  </m:oMathPara>
                </a14:m>
                <a:endParaRPr lang="en-US" dirty="0"/>
              </a:p>
            </p:txBody>
          </p:sp>
        </mc:Choice>
        <mc:Fallback xmlns="">
          <p:sp>
            <p:nvSpPr>
              <p:cNvPr id="39" name="TextBox 38">
                <a:extLst>
                  <a:ext uri="{FF2B5EF4-FFF2-40B4-BE49-F238E27FC236}">
                    <a16:creationId xmlns:a16="http://schemas.microsoft.com/office/drawing/2014/main" id="{EF9421B8-1554-7365-243B-62BAC11F99C3}"/>
                  </a:ext>
                </a:extLst>
              </p:cNvPr>
              <p:cNvSpPr txBox="1">
                <a:spLocks noRot="1" noChangeAspect="1" noMove="1" noResize="1" noEditPoints="1" noAdjustHandles="1" noChangeArrowheads="1" noChangeShapeType="1" noTextEdit="1"/>
              </p:cNvSpPr>
              <p:nvPr/>
            </p:nvSpPr>
            <p:spPr>
              <a:xfrm>
                <a:off x="6072877" y="3214806"/>
                <a:ext cx="6110868" cy="421269"/>
              </a:xfrm>
              <a:prstGeom prst="rect">
                <a:avLst/>
              </a:prstGeom>
              <a:blipFill>
                <a:blip r:embed="rId17"/>
                <a:stretch>
                  <a:fillRect b="-2857"/>
                </a:stretch>
              </a:blipFill>
            </p:spPr>
            <p:txBody>
              <a:bodyPr/>
              <a:lstStyle/>
              <a:p>
                <a:r>
                  <a:rPr lang="en-US">
                    <a:noFill/>
                  </a:rPr>
                  <a:t> </a:t>
                </a:r>
              </a:p>
            </p:txBody>
          </p:sp>
        </mc:Fallback>
      </mc:AlternateContent>
    </p:spTree>
    <p:extLst>
      <p:ext uri="{BB962C8B-B14F-4D97-AF65-F5344CB8AC3E}">
        <p14:creationId xmlns:p14="http://schemas.microsoft.com/office/powerpoint/2010/main" val="24972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188B8-DF17-71B7-AD51-CC8986D9CAA6}"/>
              </a:ext>
            </a:extLst>
          </p:cNvPr>
          <p:cNvSpPr txBox="1"/>
          <p:nvPr/>
        </p:nvSpPr>
        <p:spPr>
          <a:xfrm>
            <a:off x="553065" y="797035"/>
            <a:ext cx="8191730" cy="1141659"/>
          </a:xfrm>
          <a:prstGeom prst="rect">
            <a:avLst/>
          </a:prstGeom>
          <a:noFill/>
        </p:spPr>
        <p:txBody>
          <a:bodyPr wrap="none" lIns="0" tIns="0" rIns="0" bIns="0" rtlCol="0">
            <a:spAutoFit/>
          </a:bodyPr>
          <a:lstStyle/>
          <a:p>
            <a:endParaRPr lang="en-US" sz="2000" dirty="0"/>
          </a:p>
        </p:txBody>
      </p:sp>
      <p:sp>
        <p:nvSpPr>
          <p:cNvPr id="3" name="TextBox 2">
            <a:extLst>
              <a:ext uri="{FF2B5EF4-FFF2-40B4-BE49-F238E27FC236}">
                <a16:creationId xmlns:a16="http://schemas.microsoft.com/office/drawing/2014/main" id="{C1797170-B368-98F3-674F-9B9717E8CC0E}"/>
              </a:ext>
            </a:extLst>
          </p:cNvPr>
          <p:cNvSpPr txBox="1"/>
          <p:nvPr/>
        </p:nvSpPr>
        <p:spPr>
          <a:xfrm>
            <a:off x="276197" y="98472"/>
            <a:ext cx="1775807" cy="369332"/>
          </a:xfrm>
          <a:prstGeom prst="rect">
            <a:avLst/>
          </a:prstGeom>
          <a:noFill/>
        </p:spPr>
        <p:txBody>
          <a:bodyPr wrap="none" rtlCol="0">
            <a:spAutoFit/>
          </a:bodyPr>
          <a:lstStyle/>
          <a:p>
            <a:r>
              <a:rPr lang="en-US" dirty="0"/>
              <a:t>2D Polarization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457117-F94D-9555-CB12-6B7BE0163A33}"/>
                  </a:ext>
                </a:extLst>
              </p:cNvPr>
              <p:cNvSpPr txBox="1"/>
              <p:nvPr/>
            </p:nvSpPr>
            <p:spPr>
              <a:xfrm>
                <a:off x="357754" y="673513"/>
                <a:ext cx="9300688" cy="1116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2000" b="0" i="1" smtClean="0">
                              <a:latin typeface="Cambria Math" panose="02040503050406030204" pitchFamily="18" charset="0"/>
                            </a:rPr>
                          </m:ctrlPr>
                        </m:sSupPr>
                        <m:e>
                          <m:r>
                            <m:rPr>
                              <m:sty m:val="p"/>
                            </m:rPr>
                            <a:rPr lang="en-CA" sz="2000" b="0" i="0" smtClean="0">
                              <a:latin typeface="Cambria Math" panose="02040503050406030204" pitchFamily="18" charset="0"/>
                            </a:rPr>
                            <m:t>Π</m:t>
                          </m:r>
                        </m:e>
                        <m:sup>
                          <m:r>
                            <a:rPr lang="en-CA" sz="2000" b="0" i="0" smtClean="0">
                              <a:latin typeface="Cambria Math" panose="02040503050406030204" pitchFamily="18" charset="0"/>
                            </a:rPr>
                            <m:t>0</m:t>
                          </m:r>
                        </m:sup>
                      </m:sSup>
                      <m:d>
                        <m:dPr>
                          <m:ctrlPr>
                            <a:rPr lang="en-CA" sz="2000" b="0" i="1" smtClean="0">
                              <a:latin typeface="Cambria Math" panose="02040503050406030204" pitchFamily="18" charset="0"/>
                            </a:rPr>
                          </m:ctrlPr>
                        </m:dPr>
                        <m:e>
                          <m:acc>
                            <m:accPr>
                              <m:chr m:val="⃗"/>
                              <m:ctrlPr>
                                <a:rPr lang="en-CA" sz="2000" i="1">
                                  <a:latin typeface="Cambria Math" panose="02040503050406030204" pitchFamily="18" charset="0"/>
                                </a:rPr>
                              </m:ctrlPr>
                            </m:accPr>
                            <m:e>
                              <m:r>
                                <a:rPr lang="en-CA" sz="2000" i="1">
                                  <a:latin typeface="Cambria Math" panose="02040503050406030204" pitchFamily="18" charset="0"/>
                                </a:rPr>
                                <m:t>𝑞</m:t>
                              </m:r>
                            </m:e>
                          </m:acc>
                        </m:e>
                      </m:d>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m:rPr>
                              <m:sty m:val="p"/>
                            </m:rPr>
                            <a:rPr lang="en-CA" sz="2000" b="0" i="0" smtClean="0">
                              <a:latin typeface="Cambria Math" panose="02040503050406030204" pitchFamily="18" charset="0"/>
                            </a:rPr>
                            <m:t>T</m:t>
                          </m:r>
                        </m:num>
                        <m:den>
                          <m:sSup>
                            <m:sSupPr>
                              <m:ctrlPr>
                                <a:rPr lang="en-CA" sz="2000" b="0" i="1" smtClean="0">
                                  <a:latin typeface="Cambria Math" panose="02040503050406030204" pitchFamily="18" charset="0"/>
                                </a:rPr>
                              </m:ctrlPr>
                            </m:sSupPr>
                            <m:e>
                              <m:r>
                                <a:rPr lang="en-CA" sz="2000" b="0" i="0" smtClean="0">
                                  <a:latin typeface="Cambria Math" panose="02040503050406030204" pitchFamily="18" charset="0"/>
                                </a:rPr>
                                <m:t>2</m:t>
                              </m:r>
                            </m:e>
                            <m:sup>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𝐿</m:t>
                                  </m:r>
                                </m:e>
                                <m:sub>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𝑘</m:t>
                                      </m:r>
                                    </m:e>
                                    <m:sub>
                                      <m:r>
                                        <a:rPr lang="en-CA" sz="2000" b="0" i="1" smtClean="0">
                                          <a:latin typeface="Cambria Math" panose="02040503050406030204" pitchFamily="18" charset="0"/>
                                        </a:rPr>
                                        <m:t>𝑥</m:t>
                                      </m:r>
                                    </m:sub>
                                  </m:sSub>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𝐿</m:t>
                                  </m:r>
                                </m:e>
                                <m:sub>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𝑘</m:t>
                                      </m:r>
                                    </m:e>
                                    <m:sub>
                                      <m:r>
                                        <a:rPr lang="en-CA" sz="2000" b="0" i="1" smtClean="0">
                                          <a:latin typeface="Cambria Math" panose="02040503050406030204" pitchFamily="18" charset="0"/>
                                        </a:rPr>
                                        <m:t>𝑦</m:t>
                                      </m:r>
                                    </m:sub>
                                  </m:sSub>
                                </m:sub>
                              </m:sSub>
                              <m:r>
                                <a:rPr lang="en-CA" sz="2000" b="0" i="0" smtClean="0">
                                  <a:latin typeface="Cambria Math" panose="02040503050406030204" pitchFamily="18" charset="0"/>
                                </a:rPr>
                                <m:t> </m:t>
                              </m:r>
                            </m:sup>
                          </m:sSup>
                        </m:den>
                      </m:f>
                      <m:r>
                        <a:rPr lang="en-CA" sz="2000" b="0" i="1" smtClean="0">
                          <a:latin typeface="Cambria Math" panose="02040503050406030204" pitchFamily="18" charset="0"/>
                        </a:rPr>
                        <m:t> </m:t>
                      </m:r>
                      <m:nary>
                        <m:naryPr>
                          <m:chr m:val="∑"/>
                          <m:ctrlPr>
                            <a:rPr lang="en-CA" sz="2000" b="0" i="1" smtClean="0">
                              <a:latin typeface="Cambria Math" panose="02040503050406030204" pitchFamily="18" charset="0"/>
                            </a:rPr>
                          </m:ctrlPr>
                        </m:naryPr>
                        <m:sub>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r>
                            <a:rPr lang="en-CA" sz="2000" b="0" i="1" smtClean="0">
                              <a:latin typeface="Cambria Math" panose="02040503050406030204" pitchFamily="18" charset="0"/>
                            </a:rPr>
                            <m:t>=−</m:t>
                          </m:r>
                          <m:sSup>
                            <m:sSupPr>
                              <m:ctrlPr>
                                <a:rPr lang="en-CA" sz="2000" b="0" i="1" smtClean="0">
                                  <a:latin typeface="Cambria Math" panose="02040503050406030204" pitchFamily="18" charset="0"/>
                                </a:rPr>
                              </m:ctrlPr>
                            </m:sSupPr>
                            <m:e>
                              <m:r>
                                <m:rPr>
                                  <m:brk m:alnAt="23"/>
                                </m:rPr>
                                <a:rPr lang="en-CA" sz="2000" b="0" i="1" smtClean="0">
                                  <a:latin typeface="Cambria Math" panose="02040503050406030204" pitchFamily="18" charset="0"/>
                                </a:rPr>
                                <m:t>2</m:t>
                              </m:r>
                            </m:e>
                            <m:sup>
                              <m:sSub>
                                <m:sSubPr>
                                  <m:ctrlPr>
                                    <a:rPr lang="en-CA" sz="2000" b="0" i="1" smtClean="0">
                                      <a:latin typeface="Cambria Math" panose="02040503050406030204" pitchFamily="18" charset="0"/>
                                    </a:rPr>
                                  </m:ctrlPr>
                                </m:sSubPr>
                                <m:e>
                                  <m:r>
                                    <m:rPr>
                                      <m:brk m:alnAt="23"/>
                                    </m:rPr>
                                    <a:rPr lang="en-CA" sz="2000" b="0" i="1" smtClean="0">
                                      <a:latin typeface="Cambria Math" panose="02040503050406030204" pitchFamily="18" charset="0"/>
                                    </a:rPr>
                                    <m:t>𝐿</m:t>
                                  </m:r>
                                </m:e>
                                <m:sub>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sSub>
                                    <m:sSubPr>
                                      <m:ctrlPr>
                                        <a:rPr lang="en-CA"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𝑥</m:t>
                                      </m:r>
                                    </m:sub>
                                  </m:sSub>
                                </m:sub>
                              </m:sSub>
                            </m:sup>
                          </m:sSup>
                        </m:sup>
                        <m:e>
                          <m:nary>
                            <m:naryPr>
                              <m:chr m:val="∑"/>
                              <m:ctrlPr>
                                <a:rPr lang="en-CA" sz="2000" i="1">
                                  <a:latin typeface="Cambria Math" panose="02040503050406030204" pitchFamily="18" charset="0"/>
                                </a:rPr>
                              </m:ctrlPr>
                            </m:naryPr>
                            <m:sub>
                              <m:sSub>
                                <m:sSubPr>
                                  <m:ctrlPr>
                                    <a:rPr lang="en-CA"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𝑦</m:t>
                                  </m:r>
                                </m:sub>
                              </m:sSub>
                              <m:r>
                                <a:rPr lang="en-CA" sz="2000" i="1">
                                  <a:latin typeface="Cambria Math" panose="02040503050406030204" pitchFamily="18" charset="0"/>
                                </a:rPr>
                                <m:t>=−</m:t>
                              </m:r>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sSub>
                                        <m:sSubPr>
                                          <m:ctrlPr>
                                            <a:rPr lang="en-CA"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𝑦</m:t>
                                          </m:r>
                                        </m:sub>
                                      </m:sSub>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sSub>
                                        <m:sSubPr>
                                          <m:ctrlPr>
                                            <a:rPr lang="en-CA"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𝑦</m:t>
                                          </m:r>
                                        </m:sub>
                                      </m:sSub>
                                    </m:sub>
                                  </m:sSub>
                                </m:sup>
                              </m:sSup>
                            </m:sup>
                            <m:e>
                              <m:nary>
                                <m:naryPr>
                                  <m:chr m:val="∑"/>
                                  <m:ctrlPr>
                                    <a:rPr lang="en-CA" sz="2000" i="1">
                                      <a:latin typeface="Cambria Math" panose="02040503050406030204" pitchFamily="18" charset="0"/>
                                    </a:rPr>
                                  </m:ctrlPr>
                                </m:naryPr>
                                <m:sub>
                                  <m:r>
                                    <m:rPr>
                                      <m:brk m:alnAt="23"/>
                                    </m:rPr>
                                    <a:rPr lang="en-CA" sz="2000" i="1">
                                      <a:latin typeface="Cambria Math" panose="02040503050406030204" pitchFamily="18" charset="0"/>
                                    </a:rPr>
                                    <m:t>𝑛</m:t>
                                  </m:r>
                                  <m:r>
                                    <a:rPr lang="en-CA" sz="2000" i="1">
                                      <a:latin typeface="Cambria Math" panose="02040503050406030204" pitchFamily="18" charset="0"/>
                                    </a:rPr>
                                    <m:t>=−</m:t>
                                  </m:r>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a:rPr lang="en-CA" sz="2000" b="0" i="1" smtClean="0">
                                              <a:latin typeface="Cambria Math" panose="02040503050406030204" pitchFamily="18" charset="0"/>
                                            </a:rPr>
                                            <m:t>𝑛</m:t>
                                          </m:r>
                                        </m:sub>
                                      </m:sSub>
                                    </m:sup>
                                  </m:sSup>
                                </m:sub>
                                <m:sup>
                                  <m:sSup>
                                    <m:sSupPr>
                                      <m:ctrlPr>
                                        <a:rPr lang="en-CA" sz="2000" i="1">
                                          <a:latin typeface="Cambria Math" panose="02040503050406030204" pitchFamily="18" charset="0"/>
                                        </a:rPr>
                                      </m:ctrlPr>
                                    </m:sSupPr>
                                    <m:e>
                                      <m:r>
                                        <m:rPr>
                                          <m:brk m:alnAt="23"/>
                                        </m:rPr>
                                        <a:rPr lang="en-CA" sz="2000" i="1">
                                          <a:latin typeface="Cambria Math" panose="02040503050406030204" pitchFamily="18" charset="0"/>
                                        </a:rPr>
                                        <m:t>2</m:t>
                                      </m:r>
                                    </m:e>
                                    <m:sup>
                                      <m:sSub>
                                        <m:sSubPr>
                                          <m:ctrlPr>
                                            <a:rPr lang="en-CA" sz="2000" i="1">
                                              <a:latin typeface="Cambria Math" panose="02040503050406030204" pitchFamily="18" charset="0"/>
                                            </a:rPr>
                                          </m:ctrlPr>
                                        </m:sSubPr>
                                        <m:e>
                                          <m:r>
                                            <m:rPr>
                                              <m:brk m:alnAt="23"/>
                                            </m:rPr>
                                            <a:rPr lang="en-CA" sz="2000" i="1">
                                              <a:latin typeface="Cambria Math" panose="02040503050406030204" pitchFamily="18" charset="0"/>
                                            </a:rPr>
                                            <m:t>𝐿</m:t>
                                          </m:r>
                                        </m:e>
                                        <m:sub>
                                          <m:r>
                                            <a:rPr lang="en-CA" sz="2000" b="0" i="1" smtClean="0">
                                              <a:latin typeface="Cambria Math" panose="02040503050406030204" pitchFamily="18" charset="0"/>
                                            </a:rPr>
                                            <m:t>𝑛</m:t>
                                          </m:r>
                                        </m:sub>
                                      </m:sSub>
                                    </m:sup>
                                  </m:sSup>
                                </m:sup>
                                <m:e>
                                  <m:r>
                                    <a:rPr lang="en-CA" sz="2000" i="1">
                                      <a:latin typeface="Cambria Math" panose="02040503050406030204" pitchFamily="18" charset="0"/>
                                    </a:rPr>
                                    <m:t>𝐺</m:t>
                                  </m:r>
                                  <m:d>
                                    <m:dPr>
                                      <m:ctrlPr>
                                        <a:rPr lang="en-CA" sz="2000" i="1">
                                          <a:latin typeface="Cambria Math" panose="02040503050406030204" pitchFamily="18" charset="0"/>
                                        </a:rPr>
                                      </m:ctrlPr>
                                    </m:dPr>
                                    <m:e>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𝑦</m:t>
                                          </m:r>
                                        </m:sub>
                                      </m:sSub>
                                    </m:e>
                                  </m:d>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𝑖</m:t>
                                  </m:r>
                                  <m:sSub>
                                    <m:sSubPr>
                                      <m:ctrlPr>
                                        <a:rPr lang="en-CA" sz="2000" i="1">
                                          <a:latin typeface="Cambria Math" panose="02040503050406030204" pitchFamily="18" charset="0"/>
                                        </a:rPr>
                                      </m:ctrlPr>
                                    </m:sSubPr>
                                    <m:e>
                                      <m:r>
                                        <a:rPr lang="en-CA" sz="2000" i="1">
                                          <a:latin typeface="Cambria Math" panose="02040503050406030204" pitchFamily="18" charset="0"/>
                                        </a:rPr>
                                        <m:t>𝜔</m:t>
                                      </m:r>
                                    </m:e>
                                    <m:sub>
                                      <m:r>
                                        <a:rPr lang="en-CA" sz="2000" i="1">
                                          <a:latin typeface="Cambria Math" panose="02040503050406030204" pitchFamily="18" charset="0"/>
                                        </a:rPr>
                                        <m:t>𝑛</m:t>
                                      </m:r>
                                    </m:sub>
                                  </m:sSub>
                                  <m:r>
                                    <a:rPr lang="en-CA" sz="2000" i="1">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𝑥</m:t>
                                      </m:r>
                                    </m:sub>
                                  </m:sSub>
                                  <m:r>
                                    <a:rPr lang="en-CA" sz="2000" i="1">
                                      <a:latin typeface="Cambria Math" panose="02040503050406030204" pitchFamily="18" charset="0"/>
                                    </a:rPr>
                                    <m:t>+</m:t>
                                  </m:r>
                                  <m:sSub>
                                    <m:sSubPr>
                                      <m:ctrlPr>
                                        <a:rPr lang="en-CA" sz="2000" b="0" i="1" smtClean="0">
                                          <a:latin typeface="Cambria Math" panose="02040503050406030204" pitchFamily="18" charset="0"/>
                                        </a:rPr>
                                      </m:ctrlPr>
                                    </m:sSubPr>
                                    <m:e>
                                      <m:r>
                                        <a:rPr lang="en-CA" sz="2000" i="1">
                                          <a:latin typeface="Cambria Math" panose="02040503050406030204" pitchFamily="18" charset="0"/>
                                        </a:rPr>
                                        <m:t>𝑞</m:t>
                                      </m:r>
                                    </m:e>
                                    <m:sub>
                                      <m:r>
                                        <a:rPr lang="en-CA" sz="2000" b="0" i="1" smtClean="0">
                                          <a:latin typeface="Cambria Math" panose="02040503050406030204" pitchFamily="18" charset="0"/>
                                        </a:rPr>
                                        <m:t>𝑥</m:t>
                                      </m:r>
                                    </m:sub>
                                  </m:sSub>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𝑝</m:t>
                                      </m:r>
                                    </m:e>
                                    <m:sub>
                                      <m:r>
                                        <a:rPr lang="en-CA" sz="2000" b="0" i="1" smtClean="0">
                                          <a:latin typeface="Cambria Math" panose="02040503050406030204" pitchFamily="18" charset="0"/>
                                        </a:rPr>
                                        <m:t>𝑦</m:t>
                                      </m:r>
                                    </m:sub>
                                  </m:sSub>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𝑞</m:t>
                                      </m:r>
                                    </m:e>
                                    <m:sub>
                                      <m:r>
                                        <a:rPr lang="en-CA" sz="2000" b="0" i="1" smtClean="0">
                                          <a:latin typeface="Cambria Math" panose="02040503050406030204" pitchFamily="18" charset="0"/>
                                        </a:rPr>
                                        <m:t>𝑦</m:t>
                                      </m:r>
                                    </m:sub>
                                  </m:sSub>
                                  <m:r>
                                    <a:rPr lang="en-CA" sz="2000" i="1">
                                      <a:latin typeface="Cambria Math" panose="02040503050406030204" pitchFamily="18" charset="0"/>
                                    </a:rPr>
                                    <m:t>)</m:t>
                                  </m:r>
                                </m:e>
                              </m:nary>
                            </m:e>
                          </m:nary>
                        </m:e>
                      </m:nary>
                    </m:oMath>
                  </m:oMathPara>
                </a14:m>
                <a:endParaRPr lang="en-US" sz="2000" dirty="0"/>
              </a:p>
            </p:txBody>
          </p:sp>
        </mc:Choice>
        <mc:Fallback xmlns="">
          <p:sp>
            <p:nvSpPr>
              <p:cNvPr id="14" name="TextBox 13">
                <a:extLst>
                  <a:ext uri="{FF2B5EF4-FFF2-40B4-BE49-F238E27FC236}">
                    <a16:creationId xmlns:a16="http://schemas.microsoft.com/office/drawing/2014/main" id="{09457117-F94D-9555-CB12-6B7BE0163A33}"/>
                  </a:ext>
                </a:extLst>
              </p:cNvPr>
              <p:cNvSpPr txBox="1">
                <a:spLocks noRot="1" noChangeAspect="1" noMove="1" noResize="1" noEditPoints="1" noAdjustHandles="1" noChangeArrowheads="1" noChangeShapeType="1" noTextEdit="1"/>
              </p:cNvSpPr>
              <p:nvPr/>
            </p:nvSpPr>
            <p:spPr>
              <a:xfrm>
                <a:off x="357754" y="673513"/>
                <a:ext cx="9300688" cy="1116972"/>
              </a:xfrm>
              <a:prstGeom prst="rect">
                <a:avLst/>
              </a:prstGeom>
              <a:blipFill>
                <a:blip r:embed="rId2"/>
                <a:stretch>
                  <a:fillRect t="-77778" b="-120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848904-CDD2-21B8-56F0-931BAF409382}"/>
              </a:ext>
            </a:extLst>
          </p:cNvPr>
          <p:cNvPicPr>
            <a:picLocks noChangeAspect="1"/>
          </p:cNvPicPr>
          <p:nvPr/>
        </p:nvPicPr>
        <p:blipFill>
          <a:blip r:embed="rId3"/>
          <a:stretch>
            <a:fillRect/>
          </a:stretch>
        </p:blipFill>
        <p:spPr>
          <a:xfrm>
            <a:off x="6946933" y="1790485"/>
            <a:ext cx="4977437" cy="1297030"/>
          </a:xfrm>
          <a:prstGeom prst="rect">
            <a:avLst/>
          </a:prstGeom>
        </p:spPr>
      </p:pic>
      <p:sp>
        <p:nvSpPr>
          <p:cNvPr id="5" name="Double Brace 4">
            <a:extLst>
              <a:ext uri="{FF2B5EF4-FFF2-40B4-BE49-F238E27FC236}">
                <a16:creationId xmlns:a16="http://schemas.microsoft.com/office/drawing/2014/main" id="{E5456EE3-20F7-45EE-99FB-3EA0C679040A}"/>
              </a:ext>
            </a:extLst>
          </p:cNvPr>
          <p:cNvSpPr/>
          <p:nvPr/>
        </p:nvSpPr>
        <p:spPr>
          <a:xfrm rot="5400000">
            <a:off x="5768857" y="3549199"/>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Double Brace 5">
            <a:extLst>
              <a:ext uri="{FF2B5EF4-FFF2-40B4-BE49-F238E27FC236}">
                <a16:creationId xmlns:a16="http://schemas.microsoft.com/office/drawing/2014/main" id="{015072FC-5766-CEDF-370E-06C4E9C6C607}"/>
              </a:ext>
            </a:extLst>
          </p:cNvPr>
          <p:cNvSpPr/>
          <p:nvPr/>
        </p:nvSpPr>
        <p:spPr>
          <a:xfrm rot="5400000">
            <a:off x="9631800" y="3479278"/>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AC5028-F8EA-77E1-8B38-13D23A91D7CB}"/>
                  </a:ext>
                </a:extLst>
              </p:cNvPr>
              <p:cNvSpPr txBox="1"/>
              <p:nvPr/>
            </p:nvSpPr>
            <p:spPr>
              <a:xfrm>
                <a:off x="7082158" y="1790485"/>
                <a:ext cx="9468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𝑥</m:t>
                          </m:r>
                        </m:sub>
                      </m:sSub>
                    </m:oMath>
                  </m:oMathPara>
                </a14:m>
                <a:endParaRPr lang="en-US" dirty="0"/>
              </a:p>
            </p:txBody>
          </p:sp>
        </mc:Choice>
        <mc:Fallback xmlns="">
          <p:sp>
            <p:nvSpPr>
              <p:cNvPr id="7" name="TextBox 6">
                <a:extLst>
                  <a:ext uri="{FF2B5EF4-FFF2-40B4-BE49-F238E27FC236}">
                    <a16:creationId xmlns:a16="http://schemas.microsoft.com/office/drawing/2014/main" id="{CEAC5028-F8EA-77E1-8B38-13D23A91D7CB}"/>
                  </a:ext>
                </a:extLst>
              </p:cNvPr>
              <p:cNvSpPr txBox="1">
                <a:spLocks noRot="1" noChangeAspect="1" noMove="1" noResize="1" noEditPoints="1" noAdjustHandles="1" noChangeArrowheads="1" noChangeShapeType="1" noTextEdit="1"/>
              </p:cNvSpPr>
              <p:nvPr/>
            </p:nvSpPr>
            <p:spPr>
              <a:xfrm>
                <a:off x="7082158" y="1790485"/>
                <a:ext cx="946819" cy="276999"/>
              </a:xfrm>
              <a:prstGeom prst="rect">
                <a:avLst/>
              </a:prstGeom>
              <a:blipFill>
                <a:blip r:embed="rId4"/>
                <a:stretch>
                  <a:fillRect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CE29B-575A-A3A1-D1E8-6D5BDCCE7127}"/>
                  </a:ext>
                </a:extLst>
              </p:cNvPr>
              <p:cNvSpPr txBox="1"/>
              <p:nvPr/>
            </p:nvSpPr>
            <p:spPr>
              <a:xfrm>
                <a:off x="10976032" y="1729468"/>
                <a:ext cx="959489"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8" name="TextBox 7">
                <a:extLst>
                  <a:ext uri="{FF2B5EF4-FFF2-40B4-BE49-F238E27FC236}">
                    <a16:creationId xmlns:a16="http://schemas.microsoft.com/office/drawing/2014/main" id="{99DCE29B-575A-A3A1-D1E8-6D5BDCCE7127}"/>
                  </a:ext>
                </a:extLst>
              </p:cNvPr>
              <p:cNvSpPr txBox="1">
                <a:spLocks noRot="1" noChangeAspect="1" noMove="1" noResize="1" noEditPoints="1" noAdjustHandles="1" noChangeArrowheads="1" noChangeShapeType="1" noTextEdit="1"/>
              </p:cNvSpPr>
              <p:nvPr/>
            </p:nvSpPr>
            <p:spPr>
              <a:xfrm>
                <a:off x="10976032" y="1729468"/>
                <a:ext cx="959489" cy="298928"/>
              </a:xfrm>
              <a:prstGeom prst="rect">
                <a:avLst/>
              </a:prstGeom>
              <a:blipFill>
                <a:blip r:embed="rId5"/>
                <a:stretch>
                  <a:fillRect b="-208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6045399-3E32-58D1-1031-259E465B7C1F}"/>
              </a:ext>
            </a:extLst>
          </p:cNvPr>
          <p:cNvSpPr/>
          <p:nvPr/>
        </p:nvSpPr>
        <p:spPr>
          <a:xfrm>
            <a:off x="7082158" y="5262002"/>
            <a:ext cx="5109842" cy="568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4449BA-DB07-C42A-1AAA-E8C16D254B5E}"/>
                  </a:ext>
                </a:extLst>
              </p:cNvPr>
              <p:cNvSpPr txBox="1"/>
              <p:nvPr/>
            </p:nvSpPr>
            <p:spPr>
              <a:xfrm>
                <a:off x="3443074" y="2415242"/>
                <a:ext cx="60997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1800" b="0" i="1" smtClean="0">
                              <a:latin typeface="Cambria Math" panose="02040503050406030204" pitchFamily="18" charset="0"/>
                            </a:rPr>
                          </m:ctrlPr>
                        </m:sSupPr>
                        <m:e>
                          <m:r>
                            <m:rPr>
                              <m:sty m:val="p"/>
                            </m:rPr>
                            <a:rPr lang="en-CA" sz="1800" b="0" i="0" smtClean="0">
                              <a:latin typeface="Cambria Math" panose="02040503050406030204" pitchFamily="18" charset="0"/>
                            </a:rPr>
                            <m:t>Π</m:t>
                          </m:r>
                        </m:e>
                        <m:sup>
                          <m:r>
                            <a:rPr lang="en-CA" sz="1800" b="0" i="0" smtClean="0">
                              <a:latin typeface="Cambria Math" panose="02040503050406030204" pitchFamily="18" charset="0"/>
                            </a:rPr>
                            <m:t>0</m:t>
                          </m:r>
                        </m:sup>
                      </m:sSup>
                      <m:d>
                        <m:dPr>
                          <m:ctrlPr>
                            <a:rPr lang="en-CA" sz="1800" b="0" i="1" smtClean="0">
                              <a:latin typeface="Cambria Math" panose="02040503050406030204" pitchFamily="18" charset="0"/>
                            </a:rPr>
                          </m:ctrlPr>
                        </m:dPr>
                        <m:e>
                          <m:acc>
                            <m:accPr>
                              <m:chr m:val="⃗"/>
                              <m:ctrlPr>
                                <a:rPr lang="en-CA" sz="1800" b="0" i="1" smtClean="0">
                                  <a:latin typeface="Cambria Math" panose="02040503050406030204" pitchFamily="18" charset="0"/>
                                </a:rPr>
                              </m:ctrlPr>
                            </m:accPr>
                            <m:e>
                              <m:r>
                                <a:rPr lang="en-CA" i="1">
                                  <a:latin typeface="Cambria Math" panose="02040503050406030204" pitchFamily="18" charset="0"/>
                                </a:rPr>
                                <m:t>𝑞</m:t>
                              </m:r>
                            </m:e>
                          </m:acc>
                        </m:e>
                      </m:d>
                      <m:r>
                        <a:rPr lang="en-CA" sz="1800"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5B4449BA-DB07-C42A-1AAA-E8C16D254B5E}"/>
                  </a:ext>
                </a:extLst>
              </p:cNvPr>
              <p:cNvSpPr txBox="1">
                <a:spLocks noRot="1" noChangeAspect="1" noMove="1" noResize="1" noEditPoints="1" noAdjustHandles="1" noChangeArrowheads="1" noChangeShapeType="1" noTextEdit="1"/>
              </p:cNvSpPr>
              <p:nvPr/>
            </p:nvSpPr>
            <p:spPr>
              <a:xfrm>
                <a:off x="3443074" y="2415242"/>
                <a:ext cx="6099716" cy="369332"/>
              </a:xfrm>
              <a:prstGeom prst="rect">
                <a:avLst/>
              </a:prstGeom>
              <a:blipFill>
                <a:blip r:embed="rId6"/>
                <a:stretch>
                  <a:fillRect t="-13333" b="-6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37D8072-F911-CC74-FBE9-7F67722314A9}"/>
              </a:ext>
            </a:extLst>
          </p:cNvPr>
          <p:cNvPicPr>
            <a:picLocks noChangeAspect="1"/>
          </p:cNvPicPr>
          <p:nvPr/>
        </p:nvPicPr>
        <p:blipFill>
          <a:blip r:embed="rId7"/>
          <a:stretch>
            <a:fillRect/>
          </a:stretch>
        </p:blipFill>
        <p:spPr>
          <a:xfrm>
            <a:off x="6983723" y="1862563"/>
            <a:ext cx="3508359" cy="1297030"/>
          </a:xfrm>
          <a:prstGeom prst="rect">
            <a:avLst/>
          </a:prstGeom>
        </p:spPr>
      </p:pic>
      <p:pic>
        <p:nvPicPr>
          <p:cNvPr id="13" name="Picture 12">
            <a:extLst>
              <a:ext uri="{FF2B5EF4-FFF2-40B4-BE49-F238E27FC236}">
                <a16:creationId xmlns:a16="http://schemas.microsoft.com/office/drawing/2014/main" id="{6D9F857A-6DAC-CF78-AD1A-667D821D697C}"/>
              </a:ext>
            </a:extLst>
          </p:cNvPr>
          <p:cNvPicPr>
            <a:picLocks noChangeAspect="1"/>
          </p:cNvPicPr>
          <p:nvPr/>
        </p:nvPicPr>
        <p:blipFill>
          <a:blip r:embed="rId8"/>
          <a:stretch>
            <a:fillRect/>
          </a:stretch>
        </p:blipFill>
        <p:spPr>
          <a:xfrm>
            <a:off x="7139979" y="2025181"/>
            <a:ext cx="2456026" cy="1306095"/>
          </a:xfrm>
          <a:prstGeom prst="rect">
            <a:avLst/>
          </a:prstGeom>
        </p:spPr>
      </p:pic>
      <p:sp>
        <p:nvSpPr>
          <p:cNvPr id="15" name="Double Brace 14">
            <a:extLst>
              <a:ext uri="{FF2B5EF4-FFF2-40B4-BE49-F238E27FC236}">
                <a16:creationId xmlns:a16="http://schemas.microsoft.com/office/drawing/2014/main" id="{2C5B6CEA-2F29-718F-E7C0-2ACF5875AC09}"/>
              </a:ext>
            </a:extLst>
          </p:cNvPr>
          <p:cNvSpPr/>
          <p:nvPr/>
        </p:nvSpPr>
        <p:spPr>
          <a:xfrm rot="5400000">
            <a:off x="5993987" y="3479278"/>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Double Brace 15">
            <a:extLst>
              <a:ext uri="{FF2B5EF4-FFF2-40B4-BE49-F238E27FC236}">
                <a16:creationId xmlns:a16="http://schemas.microsoft.com/office/drawing/2014/main" id="{AD7BF132-C823-6A20-1C20-D56E8D59831A}"/>
              </a:ext>
            </a:extLst>
          </p:cNvPr>
          <p:cNvSpPr/>
          <p:nvPr/>
        </p:nvSpPr>
        <p:spPr>
          <a:xfrm rot="5400000">
            <a:off x="7046885" y="3463756"/>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ADACFD-E35D-A3CB-DD30-604C37BF150E}"/>
                  </a:ext>
                </a:extLst>
              </p:cNvPr>
              <p:cNvSpPr txBox="1"/>
              <p:nvPr/>
            </p:nvSpPr>
            <p:spPr>
              <a:xfrm>
                <a:off x="7307288" y="1720564"/>
                <a:ext cx="9468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𝑥</m:t>
                          </m:r>
                        </m:sub>
                      </m:sSub>
                    </m:oMath>
                  </m:oMathPara>
                </a14:m>
                <a:endParaRPr lang="en-US" dirty="0"/>
              </a:p>
            </p:txBody>
          </p:sp>
        </mc:Choice>
        <mc:Fallback xmlns="">
          <p:sp>
            <p:nvSpPr>
              <p:cNvPr id="17" name="TextBox 16">
                <a:extLst>
                  <a:ext uri="{FF2B5EF4-FFF2-40B4-BE49-F238E27FC236}">
                    <a16:creationId xmlns:a16="http://schemas.microsoft.com/office/drawing/2014/main" id="{1BADACFD-E35D-A3CB-DD30-604C37BF150E}"/>
                  </a:ext>
                </a:extLst>
              </p:cNvPr>
              <p:cNvSpPr txBox="1">
                <a:spLocks noRot="1" noChangeAspect="1" noMove="1" noResize="1" noEditPoints="1" noAdjustHandles="1" noChangeArrowheads="1" noChangeShapeType="1" noTextEdit="1"/>
              </p:cNvSpPr>
              <p:nvPr/>
            </p:nvSpPr>
            <p:spPr>
              <a:xfrm>
                <a:off x="7307288" y="1720564"/>
                <a:ext cx="946819" cy="276999"/>
              </a:xfrm>
              <a:prstGeom prst="rect">
                <a:avLst/>
              </a:prstGeom>
              <a:blipFill>
                <a:blip r:embed="rId9"/>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25F1E84-DDA3-EE51-970D-B0CD82767F28}"/>
                  </a:ext>
                </a:extLst>
              </p:cNvPr>
              <p:cNvSpPr txBox="1"/>
              <p:nvPr/>
            </p:nvSpPr>
            <p:spPr>
              <a:xfrm>
                <a:off x="8391117" y="1713946"/>
                <a:ext cx="959489"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18" name="TextBox 17">
                <a:extLst>
                  <a:ext uri="{FF2B5EF4-FFF2-40B4-BE49-F238E27FC236}">
                    <a16:creationId xmlns:a16="http://schemas.microsoft.com/office/drawing/2014/main" id="{D25F1E84-DDA3-EE51-970D-B0CD82767F28}"/>
                  </a:ext>
                </a:extLst>
              </p:cNvPr>
              <p:cNvSpPr txBox="1">
                <a:spLocks noRot="1" noChangeAspect="1" noMove="1" noResize="1" noEditPoints="1" noAdjustHandles="1" noChangeArrowheads="1" noChangeShapeType="1" noTextEdit="1"/>
              </p:cNvSpPr>
              <p:nvPr/>
            </p:nvSpPr>
            <p:spPr>
              <a:xfrm>
                <a:off x="8391117" y="1713946"/>
                <a:ext cx="959489" cy="298928"/>
              </a:xfrm>
              <a:prstGeom prst="rect">
                <a:avLst/>
              </a:prstGeom>
              <a:blipFill>
                <a:blip r:embed="rId10"/>
                <a:stretch>
                  <a:fillRect b="-20000"/>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281D8B44-8D37-D3C6-1A6E-9B8725A4C849}"/>
              </a:ext>
            </a:extLst>
          </p:cNvPr>
          <p:cNvSpPr/>
          <p:nvPr/>
        </p:nvSpPr>
        <p:spPr>
          <a:xfrm>
            <a:off x="7222953" y="5262002"/>
            <a:ext cx="2373052" cy="568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urple and orange pattern&#10;&#10;Description automatically generated">
            <a:extLst>
              <a:ext uri="{FF2B5EF4-FFF2-40B4-BE49-F238E27FC236}">
                <a16:creationId xmlns:a16="http://schemas.microsoft.com/office/drawing/2014/main" id="{C1DA038A-BBF7-C884-93FC-8741ED329039}"/>
              </a:ext>
            </a:extLst>
          </p:cNvPr>
          <p:cNvPicPr>
            <a:picLocks noChangeAspect="1"/>
          </p:cNvPicPr>
          <p:nvPr/>
        </p:nvPicPr>
        <p:blipFill>
          <a:blip r:embed="rId11"/>
          <a:stretch>
            <a:fillRect/>
          </a:stretch>
        </p:blipFill>
        <p:spPr>
          <a:xfrm>
            <a:off x="178636" y="3331276"/>
            <a:ext cx="5168220" cy="3428252"/>
          </a:xfrm>
          <a:prstGeom prst="rect">
            <a:avLst/>
          </a:prstGeom>
        </p:spPr>
      </p:pic>
      <p:pic>
        <p:nvPicPr>
          <p:cNvPr id="24" name="Picture 23" descr="A screenshot of a heatmap&#10;&#10;Description automatically generated">
            <a:extLst>
              <a:ext uri="{FF2B5EF4-FFF2-40B4-BE49-F238E27FC236}">
                <a16:creationId xmlns:a16="http://schemas.microsoft.com/office/drawing/2014/main" id="{C4E6FC09-CE3D-A870-52E7-9151FE7898E0}"/>
              </a:ext>
            </a:extLst>
          </p:cNvPr>
          <p:cNvPicPr>
            <a:picLocks noChangeAspect="1"/>
          </p:cNvPicPr>
          <p:nvPr/>
        </p:nvPicPr>
        <p:blipFill>
          <a:blip r:embed="rId12"/>
          <a:stretch>
            <a:fillRect/>
          </a:stretch>
        </p:blipFill>
        <p:spPr>
          <a:xfrm>
            <a:off x="6751030" y="3322211"/>
            <a:ext cx="5109842" cy="3395130"/>
          </a:xfrm>
          <a:prstGeom prst="rect">
            <a:avLst/>
          </a:prstGeom>
        </p:spPr>
      </p:pic>
      <p:sp>
        <p:nvSpPr>
          <p:cNvPr id="25" name="Rectangle 24">
            <a:extLst>
              <a:ext uri="{FF2B5EF4-FFF2-40B4-BE49-F238E27FC236}">
                <a16:creationId xmlns:a16="http://schemas.microsoft.com/office/drawing/2014/main" id="{1DDD5C32-5DF1-A242-7842-AA4F4CA56449}"/>
              </a:ext>
            </a:extLst>
          </p:cNvPr>
          <p:cNvSpPr/>
          <p:nvPr/>
        </p:nvSpPr>
        <p:spPr>
          <a:xfrm>
            <a:off x="15498" y="3337709"/>
            <a:ext cx="178636" cy="34373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352C90-83BD-F13D-00A1-4B77C3EEAF31}"/>
              </a:ext>
            </a:extLst>
          </p:cNvPr>
          <p:cNvSpPr/>
          <p:nvPr/>
        </p:nvSpPr>
        <p:spPr>
          <a:xfrm>
            <a:off x="1797803" y="3159593"/>
            <a:ext cx="1766807" cy="4050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B65FC9-0734-278D-71B5-4468F192C04C}"/>
              </a:ext>
            </a:extLst>
          </p:cNvPr>
          <p:cNvSpPr/>
          <p:nvPr/>
        </p:nvSpPr>
        <p:spPr>
          <a:xfrm>
            <a:off x="8262046" y="3064777"/>
            <a:ext cx="1766807" cy="4050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FED7ACF-B904-CA7D-96FC-959C07BAACFF}"/>
                  </a:ext>
                </a:extLst>
              </p:cNvPr>
              <p:cNvSpPr txBox="1"/>
              <p:nvPr/>
            </p:nvSpPr>
            <p:spPr>
              <a:xfrm>
                <a:off x="2163147" y="3136922"/>
                <a:ext cx="13015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𝑅𝑒𝑎𝑙</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m:rPr>
                                  <m:sty m:val="p"/>
                                </m:rPr>
                                <a:rPr lang="en-CA">
                                  <a:latin typeface="Cambria Math" panose="02040503050406030204" pitchFamily="18" charset="0"/>
                                </a:rPr>
                                <m:t>Π</m:t>
                              </m:r>
                            </m:e>
                            <m:sup>
                              <m:r>
                                <a:rPr lang="en-CA" i="1">
                                  <a:latin typeface="Cambria Math" panose="02040503050406030204" pitchFamily="18" charset="0"/>
                                </a:rPr>
                                <m:t>0</m:t>
                              </m:r>
                            </m:sup>
                          </m:sSup>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𝑞</m:t>
                              </m:r>
                            </m:e>
                          </m:acc>
                        </m:e>
                      </m:d>
                      <m:r>
                        <a:rPr lang="en-CA" i="1">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7FED7ACF-B904-CA7D-96FC-959C07BAACFF}"/>
                  </a:ext>
                </a:extLst>
              </p:cNvPr>
              <p:cNvSpPr txBox="1">
                <a:spLocks noRot="1" noChangeAspect="1" noMove="1" noResize="1" noEditPoints="1" noAdjustHandles="1" noChangeArrowheads="1" noChangeShapeType="1" noTextEdit="1"/>
              </p:cNvSpPr>
              <p:nvPr/>
            </p:nvSpPr>
            <p:spPr>
              <a:xfrm>
                <a:off x="2163147" y="3136922"/>
                <a:ext cx="1301575" cy="276999"/>
              </a:xfrm>
              <a:prstGeom prst="rect">
                <a:avLst/>
              </a:prstGeom>
              <a:blipFill>
                <a:blip r:embed="rId13"/>
                <a:stretch>
                  <a:fillRect l="-4854" t="-31818" r="-679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E34C4-EBED-4D67-0BF0-0A3DEC5B70DB}"/>
                  </a:ext>
                </a:extLst>
              </p:cNvPr>
              <p:cNvSpPr txBox="1"/>
              <p:nvPr/>
            </p:nvSpPr>
            <p:spPr>
              <a:xfrm>
                <a:off x="8655163" y="3148532"/>
                <a:ext cx="13735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𝑖𝑚𝑎𝑔</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m:rPr>
                                  <m:sty m:val="p"/>
                                </m:rPr>
                                <a:rPr lang="en-CA">
                                  <a:latin typeface="Cambria Math" panose="02040503050406030204" pitchFamily="18" charset="0"/>
                                </a:rPr>
                                <m:t>Π</m:t>
                              </m:r>
                            </m:e>
                            <m:sup>
                              <m:r>
                                <a:rPr lang="en-CA" i="1">
                                  <a:latin typeface="Cambria Math" panose="02040503050406030204" pitchFamily="18" charset="0"/>
                                </a:rPr>
                                <m:t>0</m:t>
                              </m:r>
                            </m:sup>
                          </m:sSup>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𝑞</m:t>
                              </m:r>
                            </m:e>
                          </m:acc>
                        </m:e>
                      </m:d>
                      <m:r>
                        <a:rPr lang="en-CA" i="1">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873E34C4-EBED-4D67-0BF0-0A3DEC5B70DB}"/>
                  </a:ext>
                </a:extLst>
              </p:cNvPr>
              <p:cNvSpPr txBox="1">
                <a:spLocks noRot="1" noChangeAspect="1" noMove="1" noResize="1" noEditPoints="1" noAdjustHandles="1" noChangeArrowheads="1" noChangeShapeType="1" noTextEdit="1"/>
              </p:cNvSpPr>
              <p:nvPr/>
            </p:nvSpPr>
            <p:spPr>
              <a:xfrm>
                <a:off x="8655163" y="3148532"/>
                <a:ext cx="1373581" cy="276999"/>
              </a:xfrm>
              <a:prstGeom prst="rect">
                <a:avLst/>
              </a:prstGeom>
              <a:blipFill>
                <a:blip r:embed="rId14"/>
                <a:stretch>
                  <a:fillRect l="-5505" t="-30435" r="-550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134788-F597-96F6-3542-50D9FA615EC1}"/>
                  </a:ext>
                </a:extLst>
              </p:cNvPr>
              <p:cNvSpPr txBox="1"/>
              <p:nvPr/>
            </p:nvSpPr>
            <p:spPr>
              <a:xfrm>
                <a:off x="20931" y="2090159"/>
                <a:ext cx="5413661" cy="330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𝛽</m:t>
                      </m:r>
                      <m:r>
                        <a:rPr lang="en-CA" b="0" i="1" smtClean="0">
                          <a:latin typeface="Cambria Math" panose="02040503050406030204" pitchFamily="18" charset="0"/>
                        </a:rPr>
                        <m:t>=100,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sub>
                      </m:sSub>
                      <m:r>
                        <a:rPr lang="en-CA" b="0" i="1" smtClean="0">
                          <a:latin typeface="Cambria Math" panose="02040503050406030204" pitchFamily="18" charset="0"/>
                        </a:rPr>
                        <m:t>=8,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sub>
                      </m:sSub>
                      <m:r>
                        <a:rPr lang="en-CA" b="0" i="1" smtClean="0">
                          <a:latin typeface="Cambria Math" panose="02040503050406030204" pitchFamily="18" charset="0"/>
                        </a:rPr>
                        <m:t>=10,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r>
                            <a:rPr lang="en-CA" b="0" i="1" smtClean="0">
                              <a:latin typeface="Cambria Math" panose="02040503050406030204" pitchFamily="18" charset="0"/>
                            </a:rPr>
                            <m:t>𝑛</m:t>
                          </m:r>
                        </m:sub>
                      </m:sSub>
                      <m:r>
                        <a:rPr lang="en-CA" b="0" i="1" smtClean="0">
                          <a:latin typeface="Cambria Math" panose="02040503050406030204" pitchFamily="18" charset="0"/>
                        </a:rPr>
                        <m:t>=25,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sub>
                      </m:sSub>
                      <m:r>
                        <a:rPr lang="en-CA" b="0" i="1" smtClean="0">
                          <a:latin typeface="Cambria Math" panose="02040503050406030204" pitchFamily="18" charset="0"/>
                        </a:rPr>
                        <m:t>=10, </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𝐿</m:t>
                          </m:r>
                        </m:e>
                        <m:sub>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sub>
                      </m:sSub>
                      <m:r>
                        <a:rPr lang="en-CA" b="0" i="1" smtClean="0">
                          <a:latin typeface="Cambria Math" panose="02040503050406030204" pitchFamily="18" charset="0"/>
                        </a:rPr>
                        <m:t>=8</m:t>
                      </m:r>
                    </m:oMath>
                  </m:oMathPara>
                </a14:m>
                <a:endParaRPr lang="en-US" dirty="0"/>
              </a:p>
            </p:txBody>
          </p:sp>
        </mc:Choice>
        <mc:Fallback xmlns="">
          <p:sp>
            <p:nvSpPr>
              <p:cNvPr id="31" name="TextBox 30">
                <a:extLst>
                  <a:ext uri="{FF2B5EF4-FFF2-40B4-BE49-F238E27FC236}">
                    <a16:creationId xmlns:a16="http://schemas.microsoft.com/office/drawing/2014/main" id="{6E134788-F597-96F6-3542-50D9FA615EC1}"/>
                  </a:ext>
                </a:extLst>
              </p:cNvPr>
              <p:cNvSpPr txBox="1">
                <a:spLocks noRot="1" noChangeAspect="1" noMove="1" noResize="1" noEditPoints="1" noAdjustHandles="1" noChangeArrowheads="1" noChangeShapeType="1" noTextEdit="1"/>
              </p:cNvSpPr>
              <p:nvPr/>
            </p:nvSpPr>
            <p:spPr>
              <a:xfrm>
                <a:off x="20931" y="2090159"/>
                <a:ext cx="5413661" cy="330027"/>
              </a:xfrm>
              <a:prstGeom prst="rect">
                <a:avLst/>
              </a:prstGeom>
              <a:blipFill>
                <a:blip r:embed="rId15"/>
                <a:stretch>
                  <a:fillRect l="-1168" r="-467" b="-1481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B859FC0-7440-2705-5161-93CF501D2AEE}"/>
              </a:ext>
            </a:extLst>
          </p:cNvPr>
          <p:cNvSpPr/>
          <p:nvPr/>
        </p:nvSpPr>
        <p:spPr>
          <a:xfrm>
            <a:off x="2595995" y="6592682"/>
            <a:ext cx="217939" cy="1307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F83644-3563-7FBA-38B3-8C422E23450B}"/>
              </a:ext>
            </a:extLst>
          </p:cNvPr>
          <p:cNvSpPr/>
          <p:nvPr/>
        </p:nvSpPr>
        <p:spPr>
          <a:xfrm>
            <a:off x="202700" y="4824663"/>
            <a:ext cx="179118" cy="4373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9D86D8-681D-540A-BE92-7FBE1D91559E}"/>
                  </a:ext>
                </a:extLst>
              </p:cNvPr>
              <p:cNvSpPr txBox="1"/>
              <p:nvPr/>
            </p:nvSpPr>
            <p:spPr>
              <a:xfrm>
                <a:off x="2595995" y="6481058"/>
                <a:ext cx="280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oMath>
                  </m:oMathPara>
                </a14:m>
                <a:endParaRPr lang="en-US" dirty="0"/>
              </a:p>
            </p:txBody>
          </p:sp>
        </mc:Choice>
        <mc:Fallback xmlns="">
          <p:sp>
            <p:nvSpPr>
              <p:cNvPr id="23" name="TextBox 22">
                <a:extLst>
                  <a:ext uri="{FF2B5EF4-FFF2-40B4-BE49-F238E27FC236}">
                    <a16:creationId xmlns:a16="http://schemas.microsoft.com/office/drawing/2014/main" id="{AC9D86D8-681D-540A-BE92-7FBE1D91559E}"/>
                  </a:ext>
                </a:extLst>
              </p:cNvPr>
              <p:cNvSpPr txBox="1">
                <a:spLocks noRot="1" noChangeAspect="1" noMove="1" noResize="1" noEditPoints="1" noAdjustHandles="1" noChangeArrowheads="1" noChangeShapeType="1" noTextEdit="1"/>
              </p:cNvSpPr>
              <p:nvPr/>
            </p:nvSpPr>
            <p:spPr>
              <a:xfrm>
                <a:off x="2595995" y="6481058"/>
                <a:ext cx="280461" cy="276999"/>
              </a:xfrm>
              <a:prstGeom prst="rect">
                <a:avLst/>
              </a:prstGeom>
              <a:blipFill>
                <a:blip r:embed="rId16"/>
                <a:stretch>
                  <a:fillRect l="-21739"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468012-DA3C-23E9-6FBB-63061BDCB134}"/>
                  </a:ext>
                </a:extLst>
              </p:cNvPr>
              <p:cNvSpPr txBox="1"/>
              <p:nvPr/>
            </p:nvSpPr>
            <p:spPr>
              <a:xfrm>
                <a:off x="178749" y="4809165"/>
                <a:ext cx="288092"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30" name="TextBox 29">
                <a:extLst>
                  <a:ext uri="{FF2B5EF4-FFF2-40B4-BE49-F238E27FC236}">
                    <a16:creationId xmlns:a16="http://schemas.microsoft.com/office/drawing/2014/main" id="{E7468012-DA3C-23E9-6FBB-63061BDCB134}"/>
                  </a:ext>
                </a:extLst>
              </p:cNvPr>
              <p:cNvSpPr txBox="1">
                <a:spLocks noRot="1" noChangeAspect="1" noMove="1" noResize="1" noEditPoints="1" noAdjustHandles="1" noChangeArrowheads="1" noChangeShapeType="1" noTextEdit="1"/>
              </p:cNvSpPr>
              <p:nvPr/>
            </p:nvSpPr>
            <p:spPr>
              <a:xfrm>
                <a:off x="178749" y="4809165"/>
                <a:ext cx="288092" cy="298928"/>
              </a:xfrm>
              <a:prstGeom prst="rect">
                <a:avLst/>
              </a:prstGeom>
              <a:blipFill>
                <a:blip r:embed="rId17"/>
                <a:stretch>
                  <a:fillRect l="-16667" r="-8333" b="-2000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B8085210-9BE8-0B24-10D6-4C00781E934D}"/>
              </a:ext>
            </a:extLst>
          </p:cNvPr>
          <p:cNvSpPr/>
          <p:nvPr/>
        </p:nvSpPr>
        <p:spPr>
          <a:xfrm>
            <a:off x="9128326" y="6505122"/>
            <a:ext cx="225659" cy="2362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237708-E219-09F5-A85D-0EFB8B49E060}"/>
              </a:ext>
            </a:extLst>
          </p:cNvPr>
          <p:cNvSpPr/>
          <p:nvPr/>
        </p:nvSpPr>
        <p:spPr>
          <a:xfrm>
            <a:off x="6751030" y="4809165"/>
            <a:ext cx="195903" cy="298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3A42E63-6F25-0903-A630-B77AEA4003CC}"/>
                  </a:ext>
                </a:extLst>
              </p:cNvPr>
              <p:cNvSpPr txBox="1"/>
              <p:nvPr/>
            </p:nvSpPr>
            <p:spPr>
              <a:xfrm>
                <a:off x="9116294" y="6447815"/>
                <a:ext cx="280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oMath>
                  </m:oMathPara>
                </a14:m>
                <a:endParaRPr lang="en-US" dirty="0"/>
              </a:p>
            </p:txBody>
          </p:sp>
        </mc:Choice>
        <mc:Fallback xmlns="">
          <p:sp>
            <p:nvSpPr>
              <p:cNvPr id="35" name="TextBox 34">
                <a:extLst>
                  <a:ext uri="{FF2B5EF4-FFF2-40B4-BE49-F238E27FC236}">
                    <a16:creationId xmlns:a16="http://schemas.microsoft.com/office/drawing/2014/main" id="{73A42E63-6F25-0903-A630-B77AEA4003CC}"/>
                  </a:ext>
                </a:extLst>
              </p:cNvPr>
              <p:cNvSpPr txBox="1">
                <a:spLocks noRot="1" noChangeAspect="1" noMove="1" noResize="1" noEditPoints="1" noAdjustHandles="1" noChangeArrowheads="1" noChangeShapeType="1" noTextEdit="1"/>
              </p:cNvSpPr>
              <p:nvPr/>
            </p:nvSpPr>
            <p:spPr>
              <a:xfrm>
                <a:off x="9116294" y="6447815"/>
                <a:ext cx="280461" cy="276999"/>
              </a:xfrm>
              <a:prstGeom prst="rect">
                <a:avLst/>
              </a:prstGeom>
              <a:blipFill>
                <a:blip r:embed="rId18"/>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C41196D-3F0D-AB6A-649A-A3033D96D6AF}"/>
                  </a:ext>
                </a:extLst>
              </p:cNvPr>
              <p:cNvSpPr txBox="1"/>
              <p:nvPr/>
            </p:nvSpPr>
            <p:spPr>
              <a:xfrm>
                <a:off x="6697385" y="4744404"/>
                <a:ext cx="288092"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36" name="TextBox 35">
                <a:extLst>
                  <a:ext uri="{FF2B5EF4-FFF2-40B4-BE49-F238E27FC236}">
                    <a16:creationId xmlns:a16="http://schemas.microsoft.com/office/drawing/2014/main" id="{BC41196D-3F0D-AB6A-649A-A3033D96D6AF}"/>
                  </a:ext>
                </a:extLst>
              </p:cNvPr>
              <p:cNvSpPr txBox="1">
                <a:spLocks noRot="1" noChangeAspect="1" noMove="1" noResize="1" noEditPoints="1" noAdjustHandles="1" noChangeArrowheads="1" noChangeShapeType="1" noTextEdit="1"/>
              </p:cNvSpPr>
              <p:nvPr/>
            </p:nvSpPr>
            <p:spPr>
              <a:xfrm>
                <a:off x="6697385" y="4744404"/>
                <a:ext cx="288092" cy="298928"/>
              </a:xfrm>
              <a:prstGeom prst="rect">
                <a:avLst/>
              </a:prstGeom>
              <a:blipFill>
                <a:blip r:embed="rId19"/>
                <a:stretch>
                  <a:fillRect l="-20833" r="-4167" b="-20833"/>
                </a:stretch>
              </a:blipFill>
            </p:spPr>
            <p:txBody>
              <a:bodyPr/>
              <a:lstStyle/>
              <a:p>
                <a:r>
                  <a:rPr lang="en-US">
                    <a:noFill/>
                  </a:rPr>
                  <a:t> </a:t>
                </a:r>
              </a:p>
            </p:txBody>
          </p:sp>
        </mc:Fallback>
      </mc:AlternateContent>
    </p:spTree>
    <p:extLst>
      <p:ext uri="{BB962C8B-B14F-4D97-AF65-F5344CB8AC3E}">
        <p14:creationId xmlns:p14="http://schemas.microsoft.com/office/powerpoint/2010/main" val="400488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5" grpId="0" animBg="1"/>
      <p:bldP spid="16" grpId="0" animBg="1"/>
      <p:bldP spid="17" grpId="0"/>
      <p:bldP spid="18" grpId="0"/>
      <p:bldP spid="28" grpId="0"/>
      <p:bldP spid="29" grpId="0"/>
      <p:bldP spid="23" grpId="0"/>
      <p:bldP spid="30"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8B656D-4F7A-69DB-5390-C35B032587AB}"/>
              </a:ext>
            </a:extLst>
          </p:cNvPr>
          <p:cNvSpPr txBox="1"/>
          <p:nvPr/>
        </p:nvSpPr>
        <p:spPr>
          <a:xfrm>
            <a:off x="443346" y="496181"/>
            <a:ext cx="11277446" cy="461665"/>
          </a:xfrm>
          <a:prstGeom prst="rect">
            <a:avLst/>
          </a:prstGeom>
          <a:noFill/>
        </p:spPr>
        <p:txBody>
          <a:bodyPr wrap="none" rtlCol="0">
            <a:spAutoFit/>
          </a:bodyPr>
          <a:lstStyle/>
          <a:p>
            <a:r>
              <a:rPr lang="en-CA" sz="2400" b="1" dirty="0">
                <a:solidFill>
                  <a:srgbClr val="0E0E0E"/>
                </a:solidFill>
                <a:effectLst/>
              </a:rPr>
              <a:t>Can quantum-inspired algorithms be useful even without a quantum computer?</a:t>
            </a:r>
          </a:p>
        </p:txBody>
      </p:sp>
      <p:pic>
        <p:nvPicPr>
          <p:cNvPr id="4" name="Picture 3">
            <a:extLst>
              <a:ext uri="{FF2B5EF4-FFF2-40B4-BE49-F238E27FC236}">
                <a16:creationId xmlns:a16="http://schemas.microsoft.com/office/drawing/2014/main" id="{752A8F1A-CA15-FFFA-B65E-6A189719D9D2}"/>
              </a:ext>
            </a:extLst>
          </p:cNvPr>
          <p:cNvPicPr>
            <a:picLocks noChangeAspect="1"/>
          </p:cNvPicPr>
          <p:nvPr/>
        </p:nvPicPr>
        <p:blipFill>
          <a:blip r:embed="rId2"/>
          <a:stretch>
            <a:fillRect/>
          </a:stretch>
        </p:blipFill>
        <p:spPr>
          <a:xfrm>
            <a:off x="443346" y="1389790"/>
            <a:ext cx="5492505" cy="2680504"/>
          </a:xfrm>
          <a:prstGeom prst="rect">
            <a:avLst/>
          </a:prstGeom>
        </p:spPr>
      </p:pic>
      <p:pic>
        <p:nvPicPr>
          <p:cNvPr id="5" name="Picture 4">
            <a:extLst>
              <a:ext uri="{FF2B5EF4-FFF2-40B4-BE49-F238E27FC236}">
                <a16:creationId xmlns:a16="http://schemas.microsoft.com/office/drawing/2014/main" id="{F4ACB0EB-A631-4499-45C3-951B9187D7B2}"/>
              </a:ext>
            </a:extLst>
          </p:cNvPr>
          <p:cNvPicPr>
            <a:picLocks noChangeAspect="1"/>
          </p:cNvPicPr>
          <p:nvPr/>
        </p:nvPicPr>
        <p:blipFill>
          <a:blip r:embed="rId3"/>
          <a:stretch>
            <a:fillRect/>
          </a:stretch>
        </p:blipFill>
        <p:spPr>
          <a:xfrm>
            <a:off x="7455039" y="1251290"/>
            <a:ext cx="3352800" cy="26543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AA602B-BE48-4F36-A355-B2AC50A59A9B}"/>
                  </a:ext>
                </a:extLst>
              </p:cNvPr>
              <p:cNvSpPr txBox="1"/>
              <p:nvPr/>
            </p:nvSpPr>
            <p:spPr>
              <a:xfrm>
                <a:off x="8553808" y="3405714"/>
                <a:ext cx="5391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&gt; </m:t>
                      </m:r>
                    </m:oMath>
                  </m:oMathPara>
                </a14:m>
                <a:endParaRPr lang="en-US" dirty="0"/>
              </a:p>
            </p:txBody>
          </p:sp>
        </mc:Choice>
        <mc:Fallback xmlns="">
          <p:sp>
            <p:nvSpPr>
              <p:cNvPr id="6" name="TextBox 5">
                <a:extLst>
                  <a:ext uri="{FF2B5EF4-FFF2-40B4-BE49-F238E27FC236}">
                    <a16:creationId xmlns:a16="http://schemas.microsoft.com/office/drawing/2014/main" id="{76AA602B-BE48-4F36-A355-B2AC50A59A9B}"/>
                  </a:ext>
                </a:extLst>
              </p:cNvPr>
              <p:cNvSpPr txBox="1">
                <a:spLocks noRot="1" noChangeAspect="1" noMove="1" noResize="1" noEditPoints="1" noAdjustHandles="1" noChangeArrowheads="1" noChangeShapeType="1" noTextEdit="1"/>
              </p:cNvSpPr>
              <p:nvPr/>
            </p:nvSpPr>
            <p:spPr>
              <a:xfrm>
                <a:off x="8553808" y="3405714"/>
                <a:ext cx="539187" cy="276999"/>
              </a:xfrm>
              <a:prstGeom prst="rect">
                <a:avLst/>
              </a:prstGeom>
              <a:blipFill>
                <a:blip r:embed="rId4"/>
                <a:stretch>
                  <a:fillRect l="-15909" t="-9091" r="-15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E8BCC1-7562-F04E-58FA-C98B987221DD}"/>
                  </a:ext>
                </a:extLst>
              </p:cNvPr>
              <p:cNvSpPr txBox="1"/>
              <p:nvPr/>
            </p:nvSpPr>
            <p:spPr>
              <a:xfrm>
                <a:off x="8677770" y="1116359"/>
                <a:ext cx="10167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&gt; </m:t>
                      </m:r>
                    </m:oMath>
                  </m:oMathPara>
                </a14:m>
                <a:endParaRPr lang="en-US" dirty="0"/>
              </a:p>
            </p:txBody>
          </p:sp>
        </mc:Choice>
        <mc:Fallback xmlns="">
          <p:sp>
            <p:nvSpPr>
              <p:cNvPr id="8" name="TextBox 7">
                <a:extLst>
                  <a:ext uri="{FF2B5EF4-FFF2-40B4-BE49-F238E27FC236}">
                    <a16:creationId xmlns:a16="http://schemas.microsoft.com/office/drawing/2014/main" id="{8BE8BCC1-7562-F04E-58FA-C98B987221DD}"/>
                  </a:ext>
                </a:extLst>
              </p:cNvPr>
              <p:cNvSpPr txBox="1">
                <a:spLocks noRot="1" noChangeAspect="1" noMove="1" noResize="1" noEditPoints="1" noAdjustHandles="1" noChangeArrowheads="1" noChangeShapeType="1" noTextEdit="1"/>
              </p:cNvSpPr>
              <p:nvPr/>
            </p:nvSpPr>
            <p:spPr>
              <a:xfrm>
                <a:off x="8677770" y="1116359"/>
                <a:ext cx="1016732" cy="369332"/>
              </a:xfrm>
              <a:prstGeom prst="rect">
                <a:avLst/>
              </a:prstGeom>
              <a:blipFill>
                <a:blip r:embed="rId5"/>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83B7BC-C465-AE8C-9986-98C3EC23190B}"/>
                  </a:ext>
                </a:extLst>
              </p:cNvPr>
              <p:cNvSpPr txBox="1"/>
              <p:nvPr/>
            </p:nvSpPr>
            <p:spPr>
              <a:xfrm>
                <a:off x="9186136" y="2141642"/>
                <a:ext cx="17861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&gt; </m:t>
                      </m:r>
                    </m:oMath>
                  </m:oMathPara>
                </a14:m>
                <a:endParaRPr lang="en-US" dirty="0"/>
              </a:p>
            </p:txBody>
          </p:sp>
        </mc:Choice>
        <mc:Fallback xmlns="">
          <p:sp>
            <p:nvSpPr>
              <p:cNvPr id="10" name="TextBox 9">
                <a:extLst>
                  <a:ext uri="{FF2B5EF4-FFF2-40B4-BE49-F238E27FC236}">
                    <a16:creationId xmlns:a16="http://schemas.microsoft.com/office/drawing/2014/main" id="{6283B7BC-C465-AE8C-9986-98C3EC23190B}"/>
                  </a:ext>
                </a:extLst>
              </p:cNvPr>
              <p:cNvSpPr txBox="1">
                <a:spLocks noRot="1" noChangeAspect="1" noMove="1" noResize="1" noEditPoints="1" noAdjustHandles="1" noChangeArrowheads="1" noChangeShapeType="1" noTextEdit="1"/>
              </p:cNvSpPr>
              <p:nvPr/>
            </p:nvSpPr>
            <p:spPr>
              <a:xfrm>
                <a:off x="9186136" y="2141642"/>
                <a:ext cx="1786179" cy="369332"/>
              </a:xfrm>
              <a:prstGeom prst="rect">
                <a:avLst/>
              </a:prstGeom>
              <a:blipFill>
                <a:blip r:embed="rId6"/>
                <a:stretch>
                  <a:fillRect b="-16667"/>
                </a:stretch>
              </a:blipFill>
            </p:spPr>
            <p:txBody>
              <a:bodyPr/>
              <a:lstStyle/>
              <a:p>
                <a:r>
                  <a:rPr lang="en-US">
                    <a:noFill/>
                  </a:rPr>
                  <a:t> </a:t>
                </a:r>
              </a:p>
            </p:txBody>
          </p:sp>
        </mc:Fallback>
      </mc:AlternateContent>
      <p:sp>
        <p:nvSpPr>
          <p:cNvPr id="11" name="Double Brace 10">
            <a:extLst>
              <a:ext uri="{FF2B5EF4-FFF2-40B4-BE49-F238E27FC236}">
                <a16:creationId xmlns:a16="http://schemas.microsoft.com/office/drawing/2014/main" id="{580F22DE-9B20-5218-4B60-996AE8092E7A}"/>
              </a:ext>
            </a:extLst>
          </p:cNvPr>
          <p:cNvSpPr/>
          <p:nvPr/>
        </p:nvSpPr>
        <p:spPr>
          <a:xfrm rot="5400000">
            <a:off x="265463" y="3010004"/>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Double Brace 11">
            <a:extLst>
              <a:ext uri="{FF2B5EF4-FFF2-40B4-BE49-F238E27FC236}">
                <a16:creationId xmlns:a16="http://schemas.microsoft.com/office/drawing/2014/main" id="{710615F5-C7F9-50BF-86A1-3A40F7BB031D}"/>
              </a:ext>
            </a:extLst>
          </p:cNvPr>
          <p:cNvSpPr/>
          <p:nvPr/>
        </p:nvSpPr>
        <p:spPr>
          <a:xfrm rot="5400000">
            <a:off x="2700539" y="2979171"/>
            <a:ext cx="3523505" cy="61531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F5B133-B1C7-B604-9386-07A4F59228AF}"/>
                  </a:ext>
                </a:extLst>
              </p:cNvPr>
              <p:cNvSpPr txBox="1"/>
              <p:nvPr/>
            </p:nvSpPr>
            <p:spPr>
              <a:xfrm>
                <a:off x="1578764" y="1251290"/>
                <a:ext cx="9468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𝑥</m:t>
                          </m:r>
                        </m:sub>
                      </m:sSub>
                    </m:oMath>
                  </m:oMathPara>
                </a14:m>
                <a:endParaRPr lang="en-US" dirty="0"/>
              </a:p>
            </p:txBody>
          </p:sp>
        </mc:Choice>
        <mc:Fallback xmlns="">
          <p:sp>
            <p:nvSpPr>
              <p:cNvPr id="13" name="TextBox 12">
                <a:extLst>
                  <a:ext uri="{FF2B5EF4-FFF2-40B4-BE49-F238E27FC236}">
                    <a16:creationId xmlns:a16="http://schemas.microsoft.com/office/drawing/2014/main" id="{5FF5B133-B1C7-B604-9386-07A4F59228AF}"/>
                  </a:ext>
                </a:extLst>
              </p:cNvPr>
              <p:cNvSpPr txBox="1">
                <a:spLocks noRot="1" noChangeAspect="1" noMove="1" noResize="1" noEditPoints="1" noAdjustHandles="1" noChangeArrowheads="1" noChangeShapeType="1" noTextEdit="1"/>
              </p:cNvSpPr>
              <p:nvPr/>
            </p:nvSpPr>
            <p:spPr>
              <a:xfrm>
                <a:off x="1578764" y="1251290"/>
                <a:ext cx="946819" cy="276999"/>
              </a:xfrm>
              <a:prstGeom prst="rect">
                <a:avLst/>
              </a:prstGeom>
              <a:blipFill>
                <a:blip r:embed="rId7"/>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79CA40-36A8-DA40-D992-D3385A8C3CE2}"/>
                  </a:ext>
                </a:extLst>
              </p:cNvPr>
              <p:cNvSpPr txBox="1"/>
              <p:nvPr/>
            </p:nvSpPr>
            <p:spPr>
              <a:xfrm>
                <a:off x="4044771" y="1229361"/>
                <a:ext cx="959489"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𝑦</m:t>
                          </m:r>
                        </m:sub>
                      </m:sSub>
                    </m:oMath>
                  </m:oMathPara>
                </a14:m>
                <a:endParaRPr lang="en-US" dirty="0"/>
              </a:p>
            </p:txBody>
          </p:sp>
        </mc:Choice>
        <mc:Fallback xmlns="">
          <p:sp>
            <p:nvSpPr>
              <p:cNvPr id="14" name="TextBox 13">
                <a:extLst>
                  <a:ext uri="{FF2B5EF4-FFF2-40B4-BE49-F238E27FC236}">
                    <a16:creationId xmlns:a16="http://schemas.microsoft.com/office/drawing/2014/main" id="{7679CA40-36A8-DA40-D992-D3385A8C3CE2}"/>
                  </a:ext>
                </a:extLst>
              </p:cNvPr>
              <p:cNvSpPr txBox="1">
                <a:spLocks noRot="1" noChangeAspect="1" noMove="1" noResize="1" noEditPoints="1" noAdjustHandles="1" noChangeArrowheads="1" noChangeShapeType="1" noTextEdit="1"/>
              </p:cNvSpPr>
              <p:nvPr/>
            </p:nvSpPr>
            <p:spPr>
              <a:xfrm>
                <a:off x="4044771" y="1229361"/>
                <a:ext cx="959489" cy="298928"/>
              </a:xfrm>
              <a:prstGeom prst="rect">
                <a:avLst/>
              </a:prstGeom>
              <a:blipFill>
                <a:blip r:embed="rId8"/>
                <a:stretch>
                  <a:fillRect b="-2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1CBA235-1A72-725D-8C9E-9AFFBA54434D}"/>
              </a:ext>
            </a:extLst>
          </p:cNvPr>
          <p:cNvSpPr/>
          <p:nvPr/>
        </p:nvSpPr>
        <p:spPr>
          <a:xfrm>
            <a:off x="1410346" y="4726983"/>
            <a:ext cx="3593914" cy="5269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800" b="1" dirty="0">
                <a:effectLst/>
                <a:latin typeface="NimbusSanL"/>
              </a:rPr>
              <a:t>Low-rank tensor decompositions of quantum circuits </a:t>
            </a:r>
            <a:endParaRPr lang="en-CA" dirty="0"/>
          </a:p>
        </p:txBody>
      </p:sp>
      <p:sp>
        <p:nvSpPr>
          <p:cNvPr id="19" name="TextBox 18">
            <a:extLst>
              <a:ext uri="{FF2B5EF4-FFF2-40B4-BE49-F238E27FC236}">
                <a16:creationId xmlns:a16="http://schemas.microsoft.com/office/drawing/2014/main" id="{7F69BC65-C09D-035E-0D23-8E90412592A1}"/>
              </a:ext>
            </a:extLst>
          </p:cNvPr>
          <p:cNvSpPr txBox="1"/>
          <p:nvPr/>
        </p:nvSpPr>
        <p:spPr>
          <a:xfrm>
            <a:off x="6136845" y="4065623"/>
            <a:ext cx="6098582" cy="307777"/>
          </a:xfrm>
          <a:prstGeom prst="rect">
            <a:avLst/>
          </a:prstGeom>
          <a:noFill/>
        </p:spPr>
        <p:txBody>
          <a:bodyPr wrap="square">
            <a:spAutoFit/>
          </a:bodyPr>
          <a:lstStyle/>
          <a:p>
            <a:pPr algn="l"/>
            <a:r>
              <a:rPr lang="en-CA" sz="1400" b="1" i="0" dirty="0">
                <a:solidFill>
                  <a:srgbClr val="0070C0"/>
                </a:solidFill>
                <a:effectLst/>
                <a:latin typeface="Lucida Grande" panose="020B0600040502020204" pitchFamily="34" charset="0"/>
              </a:rPr>
              <a:t>Quantum arithmetic with the Quantum Fourier Transform</a:t>
            </a:r>
          </a:p>
        </p:txBody>
      </p:sp>
      <p:sp>
        <p:nvSpPr>
          <p:cNvPr id="21" name="TextBox 20">
            <a:extLst>
              <a:ext uri="{FF2B5EF4-FFF2-40B4-BE49-F238E27FC236}">
                <a16:creationId xmlns:a16="http://schemas.microsoft.com/office/drawing/2014/main" id="{3EEE204E-B1D1-A96D-15C3-52B5CF195DFB}"/>
              </a:ext>
            </a:extLst>
          </p:cNvPr>
          <p:cNvSpPr txBox="1"/>
          <p:nvPr/>
        </p:nvSpPr>
        <p:spPr>
          <a:xfrm>
            <a:off x="8345837" y="4373400"/>
            <a:ext cx="6121830" cy="276999"/>
          </a:xfrm>
          <a:prstGeom prst="rect">
            <a:avLst/>
          </a:prstGeom>
          <a:noFill/>
        </p:spPr>
        <p:txBody>
          <a:bodyPr wrap="square">
            <a:spAutoFit/>
          </a:bodyPr>
          <a:lstStyle/>
          <a:p>
            <a:r>
              <a:rPr lang="en-CA" sz="1200" b="0" i="0" u="none" strike="noStrike" dirty="0">
                <a:solidFill>
                  <a:srgbClr val="002060"/>
                </a:solidFill>
                <a:effectLst/>
                <a:latin typeface="Lucida Grande" panose="020B0600040502020204" pitchFamily="34" charset="0"/>
                <a:hlinkClick r:id="rId9">
                  <a:extLst>
                    <a:ext uri="{A12FA001-AC4F-418D-AE19-62706E023703}">
                      <ahyp:hlinkClr xmlns:ahyp="http://schemas.microsoft.com/office/drawing/2018/hyperlinkcolor" val="tx"/>
                    </a:ext>
                  </a:extLst>
                </a:hlinkClick>
              </a:rPr>
              <a:t>Lidia Ruiz-Perez</a:t>
            </a:r>
            <a:r>
              <a:rPr lang="en-CA" sz="1200" b="0" i="0" dirty="0">
                <a:solidFill>
                  <a:srgbClr val="002060"/>
                </a:solidFill>
                <a:effectLst/>
                <a:latin typeface="Lucida Grande" panose="020B0600040502020204" pitchFamily="34" charset="0"/>
              </a:rPr>
              <a:t>, </a:t>
            </a:r>
            <a:r>
              <a:rPr lang="en-CA" sz="1200" b="0" i="0" u="none" strike="noStrike" dirty="0">
                <a:solidFill>
                  <a:srgbClr val="002060"/>
                </a:solidFill>
                <a:effectLst/>
                <a:latin typeface="Lucida Grande" panose="020B0600040502020204" pitchFamily="34" charset="0"/>
                <a:hlinkClick r:id="rId10">
                  <a:extLst>
                    <a:ext uri="{A12FA001-AC4F-418D-AE19-62706E023703}">
                      <ahyp:hlinkClr xmlns:ahyp="http://schemas.microsoft.com/office/drawing/2018/hyperlinkcolor" val="tx"/>
                    </a:ext>
                  </a:extLst>
                </a:hlinkClick>
              </a:rPr>
              <a:t>Juan Carlos Garcia-Escartin</a:t>
            </a:r>
            <a:endParaRPr lang="en-US" sz="1200" dirty="0">
              <a:solidFill>
                <a:srgbClr val="002060"/>
              </a:solidFill>
            </a:endParaRPr>
          </a:p>
        </p:txBody>
      </p:sp>
      <p:sp>
        <p:nvSpPr>
          <p:cNvPr id="23" name="TextBox 22">
            <a:extLst>
              <a:ext uri="{FF2B5EF4-FFF2-40B4-BE49-F238E27FC236}">
                <a16:creationId xmlns:a16="http://schemas.microsoft.com/office/drawing/2014/main" id="{A9C58BA4-D479-9BD9-039E-15CC02F53086}"/>
              </a:ext>
            </a:extLst>
          </p:cNvPr>
          <p:cNvSpPr txBox="1"/>
          <p:nvPr/>
        </p:nvSpPr>
        <p:spPr>
          <a:xfrm>
            <a:off x="6136845" y="4875747"/>
            <a:ext cx="7237708" cy="307777"/>
          </a:xfrm>
          <a:prstGeom prst="rect">
            <a:avLst/>
          </a:prstGeom>
          <a:noFill/>
        </p:spPr>
        <p:txBody>
          <a:bodyPr wrap="square">
            <a:spAutoFit/>
          </a:bodyPr>
          <a:lstStyle/>
          <a:p>
            <a:r>
              <a:rPr lang="en-CA" sz="1400" b="1" dirty="0">
                <a:solidFill>
                  <a:srgbClr val="0070C0"/>
                </a:solidFill>
                <a:effectLst/>
                <a:latin typeface="Lucida Grande" panose="020B0600040502020204" pitchFamily="34" charset="0"/>
                <a:cs typeface="Lucida Grande" panose="020B0600040502020204" pitchFamily="34" charset="0"/>
              </a:rPr>
              <a:t>Low-rank tensor decompositions of quantum circuits </a:t>
            </a:r>
            <a:endParaRPr lang="en-CA" sz="1400" dirty="0">
              <a:solidFill>
                <a:srgbClr val="0070C0"/>
              </a:solidFill>
              <a:latin typeface="Lucida Grande" panose="020B0600040502020204" pitchFamily="34" charset="0"/>
              <a:cs typeface="Lucida Grande" panose="020B0600040502020204" pitchFamily="34" charset="0"/>
            </a:endParaRPr>
          </a:p>
        </p:txBody>
      </p:sp>
      <p:sp>
        <p:nvSpPr>
          <p:cNvPr id="25" name="TextBox 24">
            <a:extLst>
              <a:ext uri="{FF2B5EF4-FFF2-40B4-BE49-F238E27FC236}">
                <a16:creationId xmlns:a16="http://schemas.microsoft.com/office/drawing/2014/main" id="{D906D0F2-F28B-1D6C-270F-921871C80E12}"/>
              </a:ext>
            </a:extLst>
          </p:cNvPr>
          <p:cNvSpPr txBox="1"/>
          <p:nvPr/>
        </p:nvSpPr>
        <p:spPr>
          <a:xfrm>
            <a:off x="10251476" y="5209328"/>
            <a:ext cx="7237708" cy="276999"/>
          </a:xfrm>
          <a:prstGeom prst="rect">
            <a:avLst/>
          </a:prstGeom>
          <a:noFill/>
        </p:spPr>
        <p:txBody>
          <a:bodyPr wrap="square">
            <a:spAutoFit/>
          </a:bodyPr>
          <a:lstStyle/>
          <a:p>
            <a:r>
              <a:rPr lang="en-CA" sz="1200" u="sng" dirty="0">
                <a:solidFill>
                  <a:srgbClr val="002060"/>
                </a:solidFill>
                <a:effectLst/>
                <a:latin typeface="Lucida Grande" panose="020B0600040502020204" pitchFamily="34" charset="0"/>
                <a:cs typeface="Lucida Grande" panose="020B0600040502020204" pitchFamily="34" charset="0"/>
              </a:rPr>
              <a:t>Patrick </a:t>
            </a:r>
            <a:r>
              <a:rPr lang="en-CA" sz="1200" u="sng" dirty="0" err="1">
                <a:solidFill>
                  <a:srgbClr val="002060"/>
                </a:solidFill>
                <a:effectLst/>
                <a:latin typeface="Lucida Grande" panose="020B0600040502020204" pitchFamily="34" charset="0"/>
                <a:cs typeface="Lucida Grande" panose="020B0600040502020204" pitchFamily="34" charset="0"/>
              </a:rPr>
              <a:t>Gelß</a:t>
            </a:r>
            <a:r>
              <a:rPr lang="en-CA" sz="1200" u="sng" dirty="0">
                <a:solidFill>
                  <a:srgbClr val="002060"/>
                </a:solidFill>
                <a:effectLst/>
                <a:latin typeface="Lucida Grande" panose="020B0600040502020204" pitchFamily="34" charset="0"/>
                <a:cs typeface="Lucida Grande" panose="020B0600040502020204" pitchFamily="34" charset="0"/>
              </a:rPr>
              <a:t> </a:t>
            </a:r>
            <a:endParaRPr lang="en-CA" sz="1200" u="sng" dirty="0">
              <a:solidFill>
                <a:srgbClr val="002060"/>
              </a:solidFill>
              <a:latin typeface="Lucida Grande" panose="020B0600040502020204" pitchFamily="34" charset="0"/>
              <a:cs typeface="Lucida Grande" panose="020B06000405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25D7BC-7B3F-AD46-7145-298D5337F713}"/>
                  </a:ext>
                </a:extLst>
              </p:cNvPr>
              <p:cNvSpPr txBox="1"/>
              <p:nvPr/>
            </p:nvSpPr>
            <p:spPr>
              <a:xfrm>
                <a:off x="977394" y="3544213"/>
                <a:ext cx="11553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oMath>
                  </m:oMathPara>
                </a14:m>
                <a:endParaRPr lang="en-US" dirty="0"/>
              </a:p>
            </p:txBody>
          </p:sp>
        </mc:Choice>
        <mc:Fallback xmlns="">
          <p:sp>
            <p:nvSpPr>
              <p:cNvPr id="3" name="TextBox 2">
                <a:extLst>
                  <a:ext uri="{FF2B5EF4-FFF2-40B4-BE49-F238E27FC236}">
                    <a16:creationId xmlns:a16="http://schemas.microsoft.com/office/drawing/2014/main" id="{7725D7BC-7B3F-AD46-7145-298D5337F713}"/>
                  </a:ext>
                </a:extLst>
              </p:cNvPr>
              <p:cNvSpPr txBox="1">
                <a:spLocks noRot="1" noChangeAspect="1" noMove="1" noResize="1" noEditPoints="1" noAdjustHandles="1" noChangeArrowheads="1" noChangeShapeType="1" noTextEdit="1"/>
              </p:cNvSpPr>
              <p:nvPr/>
            </p:nvSpPr>
            <p:spPr>
              <a:xfrm>
                <a:off x="977394" y="3544213"/>
                <a:ext cx="1155378" cy="276999"/>
              </a:xfrm>
              <a:prstGeom prst="rect">
                <a:avLst/>
              </a:prstGeom>
              <a:blipFill>
                <a:blip r:embed="rId11"/>
                <a:stretch>
                  <a:fillRect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456402-78C0-1BD7-B2C7-232EB71B2645}"/>
                  </a:ext>
                </a:extLst>
              </p:cNvPr>
              <p:cNvSpPr txBox="1"/>
              <p:nvPr/>
            </p:nvSpPr>
            <p:spPr>
              <a:xfrm>
                <a:off x="2132772" y="1720437"/>
                <a:ext cx="11553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𝑘</m:t>
                          </m:r>
                        </m:e>
                        <m:sub>
                          <m:r>
                            <a:rPr lang="en-CA" b="0" i="1" smtClean="0">
                              <a:latin typeface="Cambria Math" panose="02040503050406030204" pitchFamily="18" charset="0"/>
                            </a:rPr>
                            <m:t>𝑥</m:t>
                          </m:r>
                        </m:sub>
                      </m:sSub>
                    </m:oMath>
                  </m:oMathPara>
                </a14:m>
                <a:endParaRPr lang="en-US" dirty="0"/>
              </a:p>
            </p:txBody>
          </p:sp>
        </mc:Choice>
        <mc:Fallback xmlns="">
          <p:sp>
            <p:nvSpPr>
              <p:cNvPr id="7" name="TextBox 6">
                <a:extLst>
                  <a:ext uri="{FF2B5EF4-FFF2-40B4-BE49-F238E27FC236}">
                    <a16:creationId xmlns:a16="http://schemas.microsoft.com/office/drawing/2014/main" id="{29456402-78C0-1BD7-B2C7-232EB71B2645}"/>
                  </a:ext>
                </a:extLst>
              </p:cNvPr>
              <p:cNvSpPr txBox="1">
                <a:spLocks noRot="1" noChangeAspect="1" noMove="1" noResize="1" noEditPoints="1" noAdjustHandles="1" noChangeArrowheads="1" noChangeShapeType="1" noTextEdit="1"/>
              </p:cNvSpPr>
              <p:nvPr/>
            </p:nvSpPr>
            <p:spPr>
              <a:xfrm>
                <a:off x="2132772" y="1720437"/>
                <a:ext cx="1155378" cy="276999"/>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96C5B5-7404-F7A8-F380-4F6D5024D87A}"/>
                  </a:ext>
                </a:extLst>
              </p:cNvPr>
              <p:cNvSpPr txBox="1"/>
              <p:nvPr/>
            </p:nvSpPr>
            <p:spPr>
              <a:xfrm>
                <a:off x="3398358" y="3507316"/>
                <a:ext cx="1155378"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oMath>
                  </m:oMathPara>
                </a14:m>
                <a:endParaRPr lang="en-US" dirty="0"/>
              </a:p>
            </p:txBody>
          </p:sp>
        </mc:Choice>
        <mc:Fallback xmlns="">
          <p:sp>
            <p:nvSpPr>
              <p:cNvPr id="9" name="TextBox 8">
                <a:extLst>
                  <a:ext uri="{FF2B5EF4-FFF2-40B4-BE49-F238E27FC236}">
                    <a16:creationId xmlns:a16="http://schemas.microsoft.com/office/drawing/2014/main" id="{D496C5B5-7404-F7A8-F380-4F6D5024D87A}"/>
                  </a:ext>
                </a:extLst>
              </p:cNvPr>
              <p:cNvSpPr txBox="1">
                <a:spLocks noRot="1" noChangeAspect="1" noMove="1" noResize="1" noEditPoints="1" noAdjustHandles="1" noChangeArrowheads="1" noChangeShapeType="1" noTextEdit="1"/>
              </p:cNvSpPr>
              <p:nvPr/>
            </p:nvSpPr>
            <p:spPr>
              <a:xfrm>
                <a:off x="3398358" y="3507316"/>
                <a:ext cx="1155378" cy="298928"/>
              </a:xfrm>
              <a:prstGeom prst="rect">
                <a:avLst/>
              </a:prstGeom>
              <a:blipFill>
                <a:blip r:embed="rId13"/>
                <a:stretch>
                  <a:fillRect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C14DB7-C3DC-9A1A-1507-B3D375A36C6A}"/>
                  </a:ext>
                </a:extLst>
              </p:cNvPr>
              <p:cNvSpPr txBox="1"/>
              <p:nvPr/>
            </p:nvSpPr>
            <p:spPr>
              <a:xfrm>
                <a:off x="4462291" y="1688718"/>
                <a:ext cx="1155378" cy="2989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𝑘</m:t>
                          </m:r>
                        </m:e>
                        <m:sub>
                          <m:r>
                            <a:rPr lang="en-CA" b="0" i="1" smtClean="0">
                              <a:latin typeface="Cambria Math" panose="02040503050406030204" pitchFamily="18" charset="0"/>
                            </a:rPr>
                            <m:t>𝑦</m:t>
                          </m:r>
                        </m:sub>
                      </m:sSub>
                    </m:oMath>
                  </m:oMathPara>
                </a14:m>
                <a:endParaRPr lang="en-US" dirty="0"/>
              </a:p>
            </p:txBody>
          </p:sp>
        </mc:Choice>
        <mc:Fallback xmlns="">
          <p:sp>
            <p:nvSpPr>
              <p:cNvPr id="16" name="TextBox 15">
                <a:extLst>
                  <a:ext uri="{FF2B5EF4-FFF2-40B4-BE49-F238E27FC236}">
                    <a16:creationId xmlns:a16="http://schemas.microsoft.com/office/drawing/2014/main" id="{A4C14DB7-C3DC-9A1A-1507-B3D375A36C6A}"/>
                  </a:ext>
                </a:extLst>
              </p:cNvPr>
              <p:cNvSpPr txBox="1">
                <a:spLocks noRot="1" noChangeAspect="1" noMove="1" noResize="1" noEditPoints="1" noAdjustHandles="1" noChangeArrowheads="1" noChangeShapeType="1" noTextEdit="1"/>
              </p:cNvSpPr>
              <p:nvPr/>
            </p:nvSpPr>
            <p:spPr>
              <a:xfrm>
                <a:off x="4462291" y="1688718"/>
                <a:ext cx="1155378" cy="298928"/>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492657-DC2B-8A54-20E5-A052E35B1CDD}"/>
                  </a:ext>
                </a:extLst>
              </p:cNvPr>
              <p:cNvSpPr txBox="1"/>
              <p:nvPr/>
            </p:nvSpPr>
            <p:spPr>
              <a:xfrm>
                <a:off x="2184015" y="3560119"/>
                <a:ext cx="11553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17" name="TextBox 16">
                <a:extLst>
                  <a:ext uri="{FF2B5EF4-FFF2-40B4-BE49-F238E27FC236}">
                    <a16:creationId xmlns:a16="http://schemas.microsoft.com/office/drawing/2014/main" id="{9E492657-DC2B-8A54-20E5-A052E35B1CDD}"/>
                  </a:ext>
                </a:extLst>
              </p:cNvPr>
              <p:cNvSpPr txBox="1">
                <a:spLocks noRot="1" noChangeAspect="1" noMove="1" noResize="1" noEditPoints="1" noAdjustHandles="1" noChangeArrowheads="1" noChangeShapeType="1" noTextEdit="1"/>
              </p:cNvSpPr>
              <p:nvPr/>
            </p:nvSpPr>
            <p:spPr>
              <a:xfrm>
                <a:off x="2184015" y="3560119"/>
                <a:ext cx="1155378" cy="2769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427141-5B44-BEE4-2471-2893C89DD73D}"/>
                  </a:ext>
                </a:extLst>
              </p:cNvPr>
              <p:cNvSpPr txBox="1"/>
              <p:nvPr/>
            </p:nvSpPr>
            <p:spPr>
              <a:xfrm>
                <a:off x="3110648" y="1720437"/>
                <a:ext cx="115537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18" name="TextBox 17">
                <a:extLst>
                  <a:ext uri="{FF2B5EF4-FFF2-40B4-BE49-F238E27FC236}">
                    <a16:creationId xmlns:a16="http://schemas.microsoft.com/office/drawing/2014/main" id="{7F427141-5B44-BEE4-2471-2893C89DD73D}"/>
                  </a:ext>
                </a:extLst>
              </p:cNvPr>
              <p:cNvSpPr txBox="1">
                <a:spLocks noRot="1" noChangeAspect="1" noMove="1" noResize="1" noEditPoints="1" noAdjustHandles="1" noChangeArrowheads="1" noChangeShapeType="1" noTextEdit="1"/>
              </p:cNvSpPr>
              <p:nvPr/>
            </p:nvSpPr>
            <p:spPr>
              <a:xfrm>
                <a:off x="3110648" y="1720437"/>
                <a:ext cx="1155378" cy="27699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A7FC6B-AFE6-05D2-4719-A1D9896E72F3}"/>
                  </a:ext>
                </a:extLst>
              </p:cNvPr>
              <p:cNvSpPr txBox="1"/>
              <p:nvPr/>
            </p:nvSpPr>
            <p:spPr>
              <a:xfrm>
                <a:off x="7220727" y="2872800"/>
                <a:ext cx="7797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𝑄𝐹𝐴</m:t>
                      </m:r>
                      <m:r>
                        <a:rPr lang="en-CA" b="0" i="1" smtClean="0">
                          <a:latin typeface="Cambria Math" panose="02040503050406030204" pitchFamily="18" charset="0"/>
                        </a:rPr>
                        <m:t>= </m:t>
                      </m:r>
                    </m:oMath>
                  </m:oMathPara>
                </a14:m>
                <a:endParaRPr lang="en-US" dirty="0"/>
              </a:p>
            </p:txBody>
          </p:sp>
        </mc:Choice>
        <mc:Fallback xmlns="">
          <p:sp>
            <p:nvSpPr>
              <p:cNvPr id="20" name="TextBox 19">
                <a:extLst>
                  <a:ext uri="{FF2B5EF4-FFF2-40B4-BE49-F238E27FC236}">
                    <a16:creationId xmlns:a16="http://schemas.microsoft.com/office/drawing/2014/main" id="{44A7FC6B-AFE6-05D2-4719-A1D9896E72F3}"/>
                  </a:ext>
                </a:extLst>
              </p:cNvPr>
              <p:cNvSpPr txBox="1">
                <a:spLocks noRot="1" noChangeAspect="1" noMove="1" noResize="1" noEditPoints="1" noAdjustHandles="1" noChangeArrowheads="1" noChangeShapeType="1" noTextEdit="1"/>
              </p:cNvSpPr>
              <p:nvPr/>
            </p:nvSpPr>
            <p:spPr>
              <a:xfrm>
                <a:off x="7220727" y="2872800"/>
                <a:ext cx="779701" cy="276999"/>
              </a:xfrm>
              <a:prstGeom prst="rect">
                <a:avLst/>
              </a:prstGeom>
              <a:blipFill>
                <a:blip r:embed="rId17"/>
                <a:stretch>
                  <a:fillRect l="-8065" t="-8696" r="-1129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31BF6B-1ADC-1088-1709-8D5906AE6FF8}"/>
                  </a:ext>
                </a:extLst>
              </p:cNvPr>
              <p:cNvSpPr txBox="1"/>
              <p:nvPr/>
            </p:nvSpPr>
            <p:spPr>
              <a:xfrm>
                <a:off x="203053" y="5267687"/>
                <a:ext cx="6231834" cy="833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CA" b="1" i="1" smtClean="0">
                              <a:latin typeface="Cambria Math" panose="02040503050406030204" pitchFamily="18" charset="0"/>
                            </a:rPr>
                            <m:t>𝒌</m:t>
                          </m:r>
                        </m:sub>
                        <m:sup/>
                        <m:e>
                          <m:nary>
                            <m:naryPr>
                              <m:chr m:val="∑"/>
                              <m:ctrlPr>
                                <a:rPr lang="en-US" i="1" smtClean="0">
                                  <a:latin typeface="Cambria Math" panose="02040503050406030204" pitchFamily="18" charset="0"/>
                                </a:rPr>
                              </m:ctrlPr>
                            </m:naryPr>
                            <m:sub>
                              <m:r>
                                <m:rPr>
                                  <m:brk m:alnAt="23"/>
                                </m:rPr>
                                <a:rPr lang="en-CA" b="1" i="1" smtClean="0">
                                  <a:latin typeface="Cambria Math" panose="02040503050406030204" pitchFamily="18" charset="0"/>
                                </a:rPr>
                                <m:t>𝒑</m:t>
                              </m:r>
                              <m:r>
                                <m:rPr>
                                  <m:brk m:alnAt="23"/>
                                </m:rPr>
                                <a:rPr lang="en-CA" b="0" i="1" smtClean="0">
                                  <a:latin typeface="Cambria Math" panose="02040503050406030204" pitchFamily="18" charset="0"/>
                                </a:rPr>
                                <m:t>,</m:t>
                              </m:r>
                              <m:r>
                                <a:rPr lang="en-CA" b="0" i="1" smtClean="0">
                                  <a:latin typeface="Cambria Math" panose="02040503050406030204" pitchFamily="18" charset="0"/>
                                </a:rPr>
                                <m:t>𝑛</m:t>
                              </m:r>
                            </m:sub>
                            <m:sup/>
                            <m:e>
                              <m:r>
                                <a:rPr lang="en-CA" b="0" i="1" smtClean="0">
                                  <a:latin typeface="Cambria Math" panose="02040503050406030204" pitchFamily="18" charset="0"/>
                                </a:rPr>
                                <m:t>𝐺</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𝑦</m:t>
                                      </m:r>
                                    </m:sub>
                                  </m:sSub>
                                </m:e>
                              </m:d>
                              <m:r>
                                <a:rPr lang="en-CA" b="0" i="1" smtClean="0">
                                  <a:latin typeface="Cambria Math" panose="02040503050406030204" pitchFamily="18" charset="0"/>
                                </a:rPr>
                                <m:t>𝐺</m:t>
                              </m:r>
                              <m:d>
                                <m:dPr>
                                  <m:ctrlPr>
                                    <a:rPr lang="en-CA" b="0" i="1" smtClean="0">
                                      <a:latin typeface="Cambria Math" panose="02040503050406030204" pitchFamily="18" charset="0"/>
                                    </a:rPr>
                                  </m:ctrlPr>
                                </m:dPr>
                                <m:e>
                                  <m:r>
                                    <a:rPr lang="en-CA" b="0" i="1" smtClean="0">
                                      <a:latin typeface="Cambria Math" panose="02040503050406030204" pitchFamily="18" charset="0"/>
                                    </a:rPr>
                                    <m:t>𝑛</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𝑘</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𝑘</m:t>
                                      </m:r>
                                    </m:e>
                                    <m:sub>
                                      <m:r>
                                        <a:rPr lang="en-CA" b="0" i="1" smtClean="0">
                                          <a:latin typeface="Cambria Math" panose="02040503050406030204" pitchFamily="18" charset="0"/>
                                        </a:rPr>
                                        <m:t>𝑦</m:t>
                                      </m:r>
                                    </m:sub>
                                  </m:sSub>
                                </m:e>
                              </m:d>
                              <m:r>
                                <a:rPr lang="en-CA" b="0" i="1" smtClean="0">
                                  <a:latin typeface="Cambria Math" panose="02040503050406030204" pitchFamily="18" charset="0"/>
                                </a:rPr>
                                <m:t>𝛿</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𝑥</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𝑘</m:t>
                                  </m:r>
                                </m:e>
                                <m:sub>
                                  <m:r>
                                    <a:rPr lang="en-CA" b="0" i="1" smtClean="0">
                                      <a:latin typeface="Cambria Math" panose="02040503050406030204" pitchFamily="18" charset="0"/>
                                    </a:rPr>
                                    <m:t>𝑥</m:t>
                                  </m:r>
                                </m:sub>
                              </m:sSub>
                              <m:r>
                                <a:rPr lang="en-CA" b="0" i="1" smtClean="0">
                                  <a:latin typeface="Cambria Math" panose="02040503050406030204" pitchFamily="18" charset="0"/>
                                </a:rPr>
                                <m:t>)</m:t>
                              </m:r>
                              <m:r>
                                <a:rPr lang="en-CA" i="1">
                                  <a:latin typeface="Cambria Math" panose="02040503050406030204" pitchFamily="18" charset="0"/>
                                </a:rPr>
                                <m:t>𝛿</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𝑦</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𝑞</m:t>
                                  </m:r>
                                </m:e>
                                <m:sub>
                                  <m:r>
                                    <a:rPr lang="en-CA" b="0" i="1" smtClean="0">
                                      <a:latin typeface="Cambria Math" panose="02040503050406030204" pitchFamily="18" charset="0"/>
                                    </a:rPr>
                                    <m:t>𝑦</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𝑘</m:t>
                                  </m:r>
                                </m:e>
                                <m:sub>
                                  <m:r>
                                    <a:rPr lang="en-CA" b="0" i="1" smtClean="0">
                                      <a:latin typeface="Cambria Math" panose="02040503050406030204" pitchFamily="18" charset="0"/>
                                    </a:rPr>
                                    <m:t>𝑦</m:t>
                                  </m:r>
                                </m:sub>
                              </m:sSub>
                              <m:r>
                                <a:rPr lang="en-CA" i="1">
                                  <a:latin typeface="Cambria Math" panose="02040503050406030204" pitchFamily="18" charset="0"/>
                                </a:rPr>
                                <m:t>)</m:t>
                              </m:r>
                            </m:e>
                          </m:nary>
                        </m:e>
                      </m:nary>
                    </m:oMath>
                  </m:oMathPara>
                </a14:m>
                <a:endParaRPr lang="en-US" dirty="0"/>
              </a:p>
            </p:txBody>
          </p:sp>
        </mc:Choice>
        <mc:Fallback xmlns="">
          <p:sp>
            <p:nvSpPr>
              <p:cNvPr id="22" name="TextBox 21">
                <a:extLst>
                  <a:ext uri="{FF2B5EF4-FFF2-40B4-BE49-F238E27FC236}">
                    <a16:creationId xmlns:a16="http://schemas.microsoft.com/office/drawing/2014/main" id="{AA31BF6B-1ADC-1088-1709-8D5906AE6FF8}"/>
                  </a:ext>
                </a:extLst>
              </p:cNvPr>
              <p:cNvSpPr txBox="1">
                <a:spLocks noRot="1" noChangeAspect="1" noMove="1" noResize="1" noEditPoints="1" noAdjustHandles="1" noChangeArrowheads="1" noChangeShapeType="1" noTextEdit="1"/>
              </p:cNvSpPr>
              <p:nvPr/>
            </p:nvSpPr>
            <p:spPr>
              <a:xfrm>
                <a:off x="203053" y="5267687"/>
                <a:ext cx="6231834" cy="833690"/>
              </a:xfrm>
              <a:prstGeom prst="rect">
                <a:avLst/>
              </a:prstGeom>
              <a:blipFill>
                <a:blip r:embed="rId18"/>
                <a:stretch>
                  <a:fillRect l="-12805" t="-100000" r="-1016" b="-158209"/>
                </a:stretch>
              </a:blipFill>
            </p:spPr>
            <p:txBody>
              <a:bodyPr/>
              <a:lstStyle/>
              <a:p>
                <a:r>
                  <a:rPr lang="en-US">
                    <a:noFill/>
                  </a:rPr>
                  <a:t> </a:t>
                </a:r>
              </a:p>
            </p:txBody>
          </p:sp>
        </mc:Fallback>
      </mc:AlternateContent>
      <p:sp>
        <p:nvSpPr>
          <p:cNvPr id="24" name="Double Brace 23">
            <a:extLst>
              <a:ext uri="{FF2B5EF4-FFF2-40B4-BE49-F238E27FC236}">
                <a16:creationId xmlns:a16="http://schemas.microsoft.com/office/drawing/2014/main" id="{3FB5C537-2938-4E38-D6AE-B7D57A329CA3}"/>
              </a:ext>
            </a:extLst>
          </p:cNvPr>
          <p:cNvSpPr/>
          <p:nvPr/>
        </p:nvSpPr>
        <p:spPr>
          <a:xfrm rot="16200000">
            <a:off x="3923791" y="3724360"/>
            <a:ext cx="1862057" cy="316013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C2D01EF4-CB02-FF89-5F12-583A4D3FCA73}"/>
              </a:ext>
            </a:extLst>
          </p:cNvPr>
          <p:cNvSpPr/>
          <p:nvPr/>
        </p:nvSpPr>
        <p:spPr>
          <a:xfrm>
            <a:off x="3110648" y="4373400"/>
            <a:ext cx="3633452" cy="3535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3FCA9AC-930C-E42F-BD6C-599E79DCAE96}"/>
                  </a:ext>
                </a:extLst>
              </p:cNvPr>
              <p:cNvSpPr txBox="1"/>
              <p:nvPr/>
            </p:nvSpPr>
            <p:spPr>
              <a:xfrm>
                <a:off x="4614409" y="6367309"/>
                <a:ext cx="5424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𝑄𝐹𝐴</m:t>
                      </m:r>
                      <m:r>
                        <a:rPr lang="en-CA" b="0" i="1" smtClean="0">
                          <a:latin typeface="Cambria Math" panose="02040503050406030204" pitchFamily="18" charset="0"/>
                        </a:rPr>
                        <m:t> </m:t>
                      </m:r>
                    </m:oMath>
                  </m:oMathPara>
                </a14:m>
                <a:endParaRPr lang="en-US" dirty="0"/>
              </a:p>
            </p:txBody>
          </p:sp>
        </mc:Choice>
        <mc:Fallback xmlns="">
          <p:sp>
            <p:nvSpPr>
              <p:cNvPr id="27" name="TextBox 26">
                <a:extLst>
                  <a:ext uri="{FF2B5EF4-FFF2-40B4-BE49-F238E27FC236}">
                    <a16:creationId xmlns:a16="http://schemas.microsoft.com/office/drawing/2014/main" id="{83FCA9AC-930C-E42F-BD6C-599E79DCAE96}"/>
                  </a:ext>
                </a:extLst>
              </p:cNvPr>
              <p:cNvSpPr txBox="1">
                <a:spLocks noRot="1" noChangeAspect="1" noMove="1" noResize="1" noEditPoints="1" noAdjustHandles="1" noChangeArrowheads="1" noChangeShapeType="1" noTextEdit="1"/>
              </p:cNvSpPr>
              <p:nvPr/>
            </p:nvSpPr>
            <p:spPr>
              <a:xfrm>
                <a:off x="4614409" y="6367309"/>
                <a:ext cx="542456" cy="276999"/>
              </a:xfrm>
              <a:prstGeom prst="rect">
                <a:avLst/>
              </a:prstGeom>
              <a:blipFill>
                <a:blip r:embed="rId19"/>
                <a:stretch>
                  <a:fillRect l="-13636" t="-8696" r="-15909" b="-34783"/>
                </a:stretch>
              </a:blipFill>
            </p:spPr>
            <p:txBody>
              <a:bodyPr/>
              <a:lstStyle/>
              <a:p>
                <a:r>
                  <a:rPr lang="en-US">
                    <a:noFill/>
                  </a:rPr>
                  <a:t> </a:t>
                </a:r>
              </a:p>
            </p:txBody>
          </p:sp>
        </mc:Fallback>
      </mc:AlternateContent>
    </p:spTree>
    <p:extLst>
      <p:ext uri="{BB962C8B-B14F-4D97-AF65-F5344CB8AC3E}">
        <p14:creationId xmlns:p14="http://schemas.microsoft.com/office/powerpoint/2010/main" val="2577331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2BC6F5-722E-C674-2447-F5B6AF18F823}"/>
              </a:ext>
            </a:extLst>
          </p:cNvPr>
          <p:cNvSpPr txBox="1"/>
          <p:nvPr/>
        </p:nvSpPr>
        <p:spPr>
          <a:xfrm>
            <a:off x="5602114" y="3105834"/>
            <a:ext cx="987771" cy="646331"/>
          </a:xfrm>
          <a:prstGeom prst="rect">
            <a:avLst/>
          </a:prstGeom>
          <a:noFill/>
        </p:spPr>
        <p:txBody>
          <a:bodyPr wrap="none" rtlCol="0">
            <a:spAutoFit/>
          </a:bodyPr>
          <a:lstStyle/>
          <a:p>
            <a:r>
              <a:rPr lang="en-US" sz="3600" b="1" dirty="0"/>
              <a:t>End</a:t>
            </a:r>
          </a:p>
        </p:txBody>
      </p:sp>
    </p:spTree>
    <p:extLst>
      <p:ext uri="{BB962C8B-B14F-4D97-AF65-F5344CB8AC3E}">
        <p14:creationId xmlns:p14="http://schemas.microsoft.com/office/powerpoint/2010/main" val="221113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D6189-640D-C9E2-E1CC-797E6541D52E}"/>
              </a:ext>
            </a:extLst>
          </p:cNvPr>
          <p:cNvSpPr txBox="1"/>
          <p:nvPr/>
        </p:nvSpPr>
        <p:spPr>
          <a:xfrm>
            <a:off x="541887" y="899927"/>
            <a:ext cx="1255472" cy="461665"/>
          </a:xfrm>
          <a:prstGeom prst="rect">
            <a:avLst/>
          </a:prstGeom>
          <a:noFill/>
        </p:spPr>
        <p:txBody>
          <a:bodyPr wrap="none" rtlCol="0">
            <a:spAutoFit/>
          </a:bodyPr>
          <a:lstStyle/>
          <a:p>
            <a:r>
              <a:rPr lang="en-US" sz="2400" dirty="0"/>
              <a:t>Outline:</a:t>
            </a:r>
          </a:p>
        </p:txBody>
      </p:sp>
      <p:sp>
        <p:nvSpPr>
          <p:cNvPr id="3" name="TextBox 2">
            <a:extLst>
              <a:ext uri="{FF2B5EF4-FFF2-40B4-BE49-F238E27FC236}">
                <a16:creationId xmlns:a16="http://schemas.microsoft.com/office/drawing/2014/main" id="{35F13483-47DC-A3FE-50B4-F15A6A7B19BB}"/>
              </a:ext>
            </a:extLst>
          </p:cNvPr>
          <p:cNvSpPr txBox="1"/>
          <p:nvPr/>
        </p:nvSpPr>
        <p:spPr>
          <a:xfrm>
            <a:off x="541887" y="1956729"/>
            <a:ext cx="770021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How to call a function that is represented by MPS?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integrate a function using MPS?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to make MPS that generates a desired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 </a:t>
            </a:r>
          </a:p>
        </p:txBody>
      </p:sp>
      <p:sp>
        <p:nvSpPr>
          <p:cNvPr id="5" name="TextBox 4">
            <a:extLst>
              <a:ext uri="{FF2B5EF4-FFF2-40B4-BE49-F238E27FC236}">
                <a16:creationId xmlns:a16="http://schemas.microsoft.com/office/drawing/2014/main" id="{D8D84081-3487-F2E7-B691-C43BF2548FC7}"/>
              </a:ext>
            </a:extLst>
          </p:cNvPr>
          <p:cNvSpPr txBox="1"/>
          <p:nvPr/>
        </p:nvSpPr>
        <p:spPr>
          <a:xfrm>
            <a:off x="7549815" y="2438963"/>
            <a:ext cx="5404184" cy="276999"/>
          </a:xfrm>
          <a:prstGeom prst="rect">
            <a:avLst/>
          </a:prstGeom>
          <a:noFill/>
        </p:spPr>
        <p:txBody>
          <a:bodyPr wrap="square">
            <a:spAutoFit/>
          </a:bodyPr>
          <a:lstStyle/>
          <a:p>
            <a:pPr algn="l"/>
            <a:r>
              <a:rPr lang="en-CA" sz="1200" i="0" u="none" strike="noStrike" dirty="0">
                <a:solidFill>
                  <a:srgbClr val="0F0F0F"/>
                </a:solidFill>
                <a:effectLst/>
                <a:latin typeface="Roboto" panose="020F0502020204030204" pitchFamily="34" charset="0"/>
                <a:hlinkClick r:id="rId2"/>
              </a:rPr>
              <a:t>Tensor network for machine learning applications</a:t>
            </a:r>
            <a:r>
              <a:rPr lang="en-CA" sz="1200" i="0" u="none" strike="noStrike" dirty="0">
                <a:solidFill>
                  <a:srgbClr val="0F0F0F"/>
                </a:solidFill>
                <a:effectLst/>
                <a:latin typeface="Roboto" panose="020F0502020204030204" pitchFamily="34" charset="0"/>
              </a:rPr>
              <a:t> I,II,II</a:t>
            </a:r>
            <a:endParaRPr lang="en-CA" sz="1200" i="0" u="none" strike="noStrike" dirty="0">
              <a:solidFill>
                <a:srgbClr val="0070C0"/>
              </a:solidFill>
              <a:effectLst/>
              <a:latin typeface="Roboto" panose="020F0502020204030204" pitchFamily="34" charset="0"/>
            </a:endParaRPr>
          </a:p>
        </p:txBody>
      </p:sp>
      <p:sp>
        <p:nvSpPr>
          <p:cNvPr id="7" name="TextBox 6">
            <a:extLst>
              <a:ext uri="{FF2B5EF4-FFF2-40B4-BE49-F238E27FC236}">
                <a16:creationId xmlns:a16="http://schemas.microsoft.com/office/drawing/2014/main" id="{5717E7B8-F4E6-4700-6444-3BA85BDAF138}"/>
              </a:ext>
            </a:extLst>
          </p:cNvPr>
          <p:cNvSpPr txBox="1"/>
          <p:nvPr/>
        </p:nvSpPr>
        <p:spPr>
          <a:xfrm>
            <a:off x="7549815" y="2845514"/>
            <a:ext cx="6671510" cy="276999"/>
          </a:xfrm>
          <a:prstGeom prst="rect">
            <a:avLst/>
          </a:prstGeom>
          <a:noFill/>
        </p:spPr>
        <p:txBody>
          <a:bodyPr wrap="square">
            <a:spAutoFit/>
          </a:bodyPr>
          <a:lstStyle/>
          <a:p>
            <a:pPr algn="l"/>
            <a:r>
              <a:rPr lang="en-CA" sz="1200" b="0" i="0" u="sng" strike="noStrike"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Learning Feynman Diagrams with Tensor Trains</a:t>
            </a:r>
            <a:endParaRPr lang="en-CA" sz="1200" b="0" i="0" u="sng" strike="noStrike"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C831A9A6-0D31-B083-8F47-94E29BC5F010}"/>
              </a:ext>
            </a:extLst>
          </p:cNvPr>
          <p:cNvSpPr txBox="1"/>
          <p:nvPr/>
        </p:nvSpPr>
        <p:spPr>
          <a:xfrm>
            <a:off x="7549815" y="3311099"/>
            <a:ext cx="3627521" cy="646331"/>
          </a:xfrm>
          <a:prstGeom prst="rect">
            <a:avLst/>
          </a:prstGeom>
          <a:noFill/>
        </p:spPr>
        <p:txBody>
          <a:bodyPr wrap="square">
            <a:spAutoFit/>
          </a:bodyPr>
          <a:lstStyle/>
          <a:p>
            <a:pPr algn="l"/>
            <a:r>
              <a:rPr lang="en-CA" sz="1200" i="0" u="sng" strike="noStrike" dirty="0">
                <a:solidFill>
                  <a:srgbClr val="0070C0"/>
                </a:solidFill>
                <a:effectLst/>
                <a:latin typeface="Roboto" panose="02000000000000000000" pitchFamily="2" charset="0"/>
                <a:ea typeface="Roboto" panose="02000000000000000000" pitchFamily="2" charset="0"/>
                <a:cs typeface="Roboto" panose="02000000000000000000" pitchFamily="2" charset="0"/>
                <a:hlinkClick r:id="rId4"/>
              </a:rPr>
              <a:t>Multiscale Space-Time Ansatz for Correlation Functions of Quantum Systems Based on </a:t>
            </a:r>
            <a:r>
              <a:rPr lang="en-CA" sz="1200" i="0" u="sng" strike="noStrike" dirty="0" err="1">
                <a:solidFill>
                  <a:srgbClr val="0070C0"/>
                </a:solidFill>
                <a:effectLst/>
                <a:latin typeface="Roboto" panose="02000000000000000000" pitchFamily="2" charset="0"/>
                <a:ea typeface="Roboto" panose="02000000000000000000" pitchFamily="2" charset="0"/>
                <a:cs typeface="Roboto" panose="02000000000000000000" pitchFamily="2" charset="0"/>
                <a:hlinkClick r:id="rId4"/>
              </a:rPr>
              <a:t>Quantics</a:t>
            </a:r>
            <a:r>
              <a:rPr lang="en-CA" sz="1200" i="0" u="sng" strike="noStrike" dirty="0">
                <a:solidFill>
                  <a:srgbClr val="0070C0"/>
                </a:solidFill>
                <a:effectLst/>
                <a:latin typeface="Roboto" panose="02000000000000000000" pitchFamily="2" charset="0"/>
                <a:ea typeface="Roboto" panose="02000000000000000000" pitchFamily="2" charset="0"/>
                <a:cs typeface="Roboto" panose="02000000000000000000" pitchFamily="2" charset="0"/>
                <a:hlinkClick r:id="rId4"/>
              </a:rPr>
              <a:t> Tensor Trains</a:t>
            </a:r>
            <a:endParaRPr lang="en-CA" sz="1200" i="0" u="sng" strike="noStrike" dirty="0">
              <a:solidFill>
                <a:srgbClr val="0070C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9874FF8-607B-C22C-CAE6-391960DBC191}"/>
              </a:ext>
            </a:extLst>
          </p:cNvPr>
          <p:cNvSpPr txBox="1"/>
          <p:nvPr/>
        </p:nvSpPr>
        <p:spPr>
          <a:xfrm>
            <a:off x="7549815" y="1956729"/>
            <a:ext cx="2946640" cy="369332"/>
          </a:xfrm>
          <a:prstGeom prst="rect">
            <a:avLst/>
          </a:prstGeom>
          <a:noFill/>
        </p:spPr>
        <p:txBody>
          <a:bodyPr wrap="none" rtlCol="0">
            <a:spAutoFit/>
          </a:bodyPr>
          <a:lstStyle/>
          <a:p>
            <a:r>
              <a:rPr lang="en-US" dirty="0"/>
              <a:t>Most of the talk is based on:</a:t>
            </a:r>
          </a:p>
        </p:txBody>
      </p:sp>
    </p:spTree>
    <p:extLst>
      <p:ext uri="{BB962C8B-B14F-4D97-AF65-F5344CB8AC3E}">
        <p14:creationId xmlns:p14="http://schemas.microsoft.com/office/powerpoint/2010/main" val="361336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DCA95A-0B09-46B5-33F4-4128AD8C2A7A}"/>
              </a:ext>
            </a:extLst>
          </p:cNvPr>
          <p:cNvSpPr txBox="1"/>
          <p:nvPr/>
        </p:nvSpPr>
        <p:spPr>
          <a:xfrm>
            <a:off x="445169" y="541421"/>
            <a:ext cx="2659446" cy="461665"/>
          </a:xfrm>
          <a:prstGeom prst="rect">
            <a:avLst/>
          </a:prstGeom>
          <a:noFill/>
        </p:spPr>
        <p:txBody>
          <a:bodyPr wrap="none" rtlCol="0">
            <a:spAutoFit/>
          </a:bodyPr>
          <a:lstStyle/>
          <a:p>
            <a:r>
              <a:rPr lang="en-US" sz="2400" b="1" dirty="0"/>
              <a:t>Quantum picture:</a:t>
            </a:r>
          </a:p>
        </p:txBody>
      </p:sp>
      <p:pic>
        <p:nvPicPr>
          <p:cNvPr id="5" name="Picture 4">
            <a:extLst>
              <a:ext uri="{FF2B5EF4-FFF2-40B4-BE49-F238E27FC236}">
                <a16:creationId xmlns:a16="http://schemas.microsoft.com/office/drawing/2014/main" id="{07FB069D-53CB-2EA8-F9C2-6B2EBF2CFD67}"/>
              </a:ext>
            </a:extLst>
          </p:cNvPr>
          <p:cNvPicPr>
            <a:picLocks noChangeAspect="1"/>
          </p:cNvPicPr>
          <p:nvPr/>
        </p:nvPicPr>
        <p:blipFill>
          <a:blip r:embed="rId2"/>
          <a:stretch>
            <a:fillRect/>
          </a:stretch>
        </p:blipFill>
        <p:spPr>
          <a:xfrm>
            <a:off x="9285743" y="3928758"/>
            <a:ext cx="2760825" cy="23889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822AF9-76AB-57C6-D7E6-1B61C26059A0}"/>
                  </a:ext>
                </a:extLst>
              </p:cNvPr>
              <p:cNvSpPr txBox="1"/>
              <p:nvPr/>
            </p:nvSpPr>
            <p:spPr>
              <a:xfrm>
                <a:off x="445169" y="1229591"/>
                <a:ext cx="10364376" cy="646331"/>
              </a:xfrm>
              <a:prstGeom prst="rect">
                <a:avLst/>
              </a:prstGeom>
              <a:noFill/>
            </p:spPr>
            <p:txBody>
              <a:bodyPr wrap="none" rtlCol="0">
                <a:spAutoFit/>
              </a:bodyPr>
              <a:lstStyle/>
              <a:p>
                <a:r>
                  <a:rPr lang="en-US" dirty="0"/>
                  <a:t>Let say we have </a:t>
                </a:r>
                <a14:m>
                  <m:oMath xmlns:m="http://schemas.openxmlformats.org/officeDocument/2006/math">
                    <m:r>
                      <a:rPr lang="en-US" i="1" dirty="0" smtClean="0">
                        <a:latin typeface="Cambria Math" panose="02040503050406030204" pitchFamily="18" charset="0"/>
                      </a:rPr>
                      <m:t>𝑁</m:t>
                    </m:r>
                  </m:oMath>
                </a14:m>
                <a:r>
                  <a:rPr lang="en-US" dirty="0"/>
                  <a:t> qubits. These qubits can generate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oMath>
                </a14:m>
                <a:r>
                  <a:rPr lang="en-US" dirty="0"/>
                  <a:t>configuration. Each configuration can represent</a:t>
                </a:r>
              </a:p>
              <a:p>
                <a:r>
                  <a:rPr lang="en-US" dirty="0"/>
                  <a:t> a number </a:t>
                </a:r>
                <a14:m>
                  <m:oMath xmlns:m="http://schemas.openxmlformats.org/officeDocument/2006/math">
                    <m:r>
                      <a:rPr lang="en-CA" b="0" i="0" smtClean="0">
                        <a:latin typeface="Cambria Math" panose="02040503050406030204" pitchFamily="18" charset="0"/>
                      </a:rPr>
                      <m:t>0</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≤1</m:t>
                    </m:r>
                  </m:oMath>
                </a14:m>
                <a:r>
                  <a:rPr lang="en-US" dirty="0"/>
                  <a:t>.</a:t>
                </a:r>
              </a:p>
            </p:txBody>
          </p:sp>
        </mc:Choice>
        <mc:Fallback xmlns="">
          <p:sp>
            <p:nvSpPr>
              <p:cNvPr id="7" name="TextBox 6">
                <a:extLst>
                  <a:ext uri="{FF2B5EF4-FFF2-40B4-BE49-F238E27FC236}">
                    <a16:creationId xmlns:a16="http://schemas.microsoft.com/office/drawing/2014/main" id="{68822AF9-76AB-57C6-D7E6-1B61C26059A0}"/>
                  </a:ext>
                </a:extLst>
              </p:cNvPr>
              <p:cNvSpPr txBox="1">
                <a:spLocks noRot="1" noChangeAspect="1" noMove="1" noResize="1" noEditPoints="1" noAdjustHandles="1" noChangeArrowheads="1" noChangeShapeType="1" noTextEdit="1"/>
              </p:cNvSpPr>
              <p:nvPr/>
            </p:nvSpPr>
            <p:spPr>
              <a:xfrm>
                <a:off x="445169" y="1229591"/>
                <a:ext cx="10364376" cy="646331"/>
              </a:xfrm>
              <a:prstGeom prst="rect">
                <a:avLst/>
              </a:prstGeom>
              <a:blipFill>
                <a:blip r:embed="rId3"/>
                <a:stretch>
                  <a:fillRect l="-490" t="-3846" b="-1346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FDCAB4F-0CA7-BEE7-39F3-67F7307344A0}"/>
              </a:ext>
            </a:extLst>
          </p:cNvPr>
          <p:cNvPicPr>
            <a:picLocks noChangeAspect="1"/>
          </p:cNvPicPr>
          <p:nvPr/>
        </p:nvPicPr>
        <p:blipFill>
          <a:blip r:embed="rId4"/>
          <a:stretch>
            <a:fillRect/>
          </a:stretch>
        </p:blipFill>
        <p:spPr>
          <a:xfrm>
            <a:off x="445169" y="2277201"/>
            <a:ext cx="4728099" cy="77231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6AF983-519A-A55B-0E9A-51D75117A680}"/>
                  </a:ext>
                </a:extLst>
              </p:cNvPr>
              <p:cNvSpPr txBox="1"/>
              <p:nvPr/>
            </p:nvSpPr>
            <p:spPr>
              <a:xfrm>
                <a:off x="5976319" y="1924030"/>
                <a:ext cx="2712204"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𝑥</m:t>
                      </m:r>
                      <m:r>
                        <a:rPr lang="en-CA" sz="2800" b="0" i="1" smtClean="0">
                          <a:latin typeface="Cambria Math" panose="02040503050406030204" pitchFamily="18" charset="0"/>
                        </a:rPr>
                        <m:t>(</m:t>
                      </m:r>
                      <m:r>
                        <a:rPr lang="en-CA" sz="2800" b="1" i="1" smtClean="0">
                          <a:latin typeface="Cambria Math" panose="02040503050406030204" pitchFamily="18" charset="0"/>
                        </a:rPr>
                        <m:t>𝒔</m:t>
                      </m:r>
                      <m:r>
                        <a:rPr lang="en-CA" sz="2800" b="0" i="1" smtClean="0">
                          <a:latin typeface="Cambria Math" panose="02040503050406030204" pitchFamily="18" charset="0"/>
                        </a:rPr>
                        <m:t>)= </m:t>
                      </m:r>
                      <m:nary>
                        <m:naryPr>
                          <m:chr m:val="∑"/>
                          <m:ctrlPr>
                            <a:rPr lang="en-US" sz="2800" i="1" smtClean="0">
                              <a:latin typeface="Cambria Math" panose="02040503050406030204" pitchFamily="18" charset="0"/>
                            </a:rPr>
                          </m:ctrlPr>
                        </m:naryPr>
                        <m:sub>
                          <m:r>
                            <m:rPr>
                              <m:brk m:alnAt="23"/>
                            </m:rPr>
                            <a:rPr lang="en-CA" sz="2800" b="0" i="1" smtClean="0">
                              <a:latin typeface="Cambria Math" panose="02040503050406030204" pitchFamily="18" charset="0"/>
                            </a:rPr>
                            <m:t>𝑖</m:t>
                          </m:r>
                          <m:r>
                            <a:rPr lang="en-CA" sz="2800" b="0" i="1" smtClean="0">
                              <a:latin typeface="Cambria Math" panose="02040503050406030204" pitchFamily="18" charset="0"/>
                            </a:rPr>
                            <m:t>=1</m:t>
                          </m:r>
                        </m:sub>
                        <m:sup>
                          <m:r>
                            <a:rPr lang="en-CA" sz="2800" b="0" i="1" smtClean="0">
                              <a:latin typeface="Cambria Math" panose="02040503050406030204" pitchFamily="18" charset="0"/>
                            </a:rPr>
                            <m:t>𝑁</m:t>
                          </m:r>
                        </m:sup>
                        <m:e>
                          <m:f>
                            <m:fPr>
                              <m:ctrlPr>
                                <a:rPr lang="en-US" sz="2800" i="1" smtClean="0">
                                  <a:latin typeface="Cambria Math" panose="02040503050406030204" pitchFamily="18" charset="0"/>
                                </a:rPr>
                              </m:ctrlPr>
                            </m:fPr>
                            <m:num>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𝑠</m:t>
                                  </m:r>
                                </m:e>
                                <m:sub>
                                  <m:r>
                                    <a:rPr lang="en-CA" sz="2800" b="0" i="1" smtClean="0">
                                      <a:latin typeface="Cambria Math" panose="02040503050406030204" pitchFamily="18" charset="0"/>
                                    </a:rPr>
                                    <m:t>𝑖</m:t>
                                  </m:r>
                                </m:sub>
                              </m:sSub>
                              <m:r>
                                <a:rPr lang="en-CA" sz="2800" b="0" i="1" smtClean="0">
                                  <a:latin typeface="Cambria Math" panose="02040503050406030204" pitchFamily="18" charset="0"/>
                                </a:rPr>
                                <m:t>−1</m:t>
                              </m:r>
                            </m:num>
                            <m:den>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2</m:t>
                                  </m:r>
                                </m:e>
                                <m:sup>
                                  <m:r>
                                    <a:rPr lang="en-CA" sz="2800" b="0" i="1" smtClean="0">
                                      <a:latin typeface="Cambria Math" panose="02040503050406030204" pitchFamily="18" charset="0"/>
                                    </a:rPr>
                                    <m:t>𝑖</m:t>
                                  </m:r>
                                </m:sup>
                              </m:sSup>
                            </m:den>
                          </m:f>
                        </m:e>
                      </m:nary>
                    </m:oMath>
                  </m:oMathPara>
                </a14:m>
                <a:endParaRPr lang="en-US" sz="2800" dirty="0"/>
              </a:p>
            </p:txBody>
          </p:sp>
        </mc:Choice>
        <mc:Fallback xmlns="">
          <p:sp>
            <p:nvSpPr>
              <p:cNvPr id="9" name="TextBox 8">
                <a:extLst>
                  <a:ext uri="{FF2B5EF4-FFF2-40B4-BE49-F238E27FC236}">
                    <a16:creationId xmlns:a16="http://schemas.microsoft.com/office/drawing/2014/main" id="{E86AF983-519A-A55B-0E9A-51D75117A680}"/>
                  </a:ext>
                </a:extLst>
              </p:cNvPr>
              <p:cNvSpPr txBox="1">
                <a:spLocks noRot="1" noChangeAspect="1" noMove="1" noResize="1" noEditPoints="1" noAdjustHandles="1" noChangeArrowheads="1" noChangeShapeType="1" noTextEdit="1"/>
              </p:cNvSpPr>
              <p:nvPr/>
            </p:nvSpPr>
            <p:spPr>
              <a:xfrm>
                <a:off x="5976319" y="1924030"/>
                <a:ext cx="2712204" cy="1211550"/>
              </a:xfrm>
              <a:prstGeom prst="rect">
                <a:avLst/>
              </a:prstGeom>
              <a:blipFill>
                <a:blip r:embed="rId5"/>
                <a:stretch>
                  <a:fillRect l="-3271" t="-112500" r="-3271"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48F670-91D4-2BDF-93FA-0699E194E990}"/>
                  </a:ext>
                </a:extLst>
              </p:cNvPr>
              <p:cNvSpPr txBox="1"/>
              <p:nvPr/>
            </p:nvSpPr>
            <p:spPr>
              <a:xfrm>
                <a:off x="754793" y="2102427"/>
                <a:ext cx="250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B448F670-91D4-2BDF-93FA-0699E194E990}"/>
                  </a:ext>
                </a:extLst>
              </p:cNvPr>
              <p:cNvSpPr txBox="1">
                <a:spLocks noRot="1" noChangeAspect="1" noMove="1" noResize="1" noEditPoints="1" noAdjustHandles="1" noChangeArrowheads="1" noChangeShapeType="1" noTextEdit="1"/>
              </p:cNvSpPr>
              <p:nvPr/>
            </p:nvSpPr>
            <p:spPr>
              <a:xfrm>
                <a:off x="754793" y="2102427"/>
                <a:ext cx="250261" cy="276999"/>
              </a:xfrm>
              <a:prstGeom prst="rect">
                <a:avLst/>
              </a:prstGeom>
              <a:blipFill>
                <a:blip r:embed="rId6"/>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1E0A50-463C-6F3A-149A-302D761ECBE9}"/>
                  </a:ext>
                </a:extLst>
              </p:cNvPr>
              <p:cNvSpPr txBox="1"/>
              <p:nvPr/>
            </p:nvSpPr>
            <p:spPr>
              <a:xfrm>
                <a:off x="1536627" y="2116716"/>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E51E0A50-463C-6F3A-149A-302D761ECBE9}"/>
                  </a:ext>
                </a:extLst>
              </p:cNvPr>
              <p:cNvSpPr txBox="1">
                <a:spLocks noRot="1" noChangeAspect="1" noMove="1" noResize="1" noEditPoints="1" noAdjustHandles="1" noChangeArrowheads="1" noChangeShapeType="1" noTextEdit="1"/>
              </p:cNvSpPr>
              <p:nvPr/>
            </p:nvSpPr>
            <p:spPr>
              <a:xfrm>
                <a:off x="1536627" y="2116716"/>
                <a:ext cx="255583" cy="276999"/>
              </a:xfrm>
              <a:prstGeom prst="rect">
                <a:avLst/>
              </a:prstGeom>
              <a:blipFill>
                <a:blip r:embed="rId7"/>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D094B1-772A-15EF-CBD0-EA54CDC85667}"/>
                  </a:ext>
                </a:extLst>
              </p:cNvPr>
              <p:cNvSpPr txBox="1"/>
              <p:nvPr/>
            </p:nvSpPr>
            <p:spPr>
              <a:xfrm>
                <a:off x="2308104" y="2102426"/>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2DD094B1-772A-15EF-CBD0-EA54CDC85667}"/>
                  </a:ext>
                </a:extLst>
              </p:cNvPr>
              <p:cNvSpPr txBox="1">
                <a:spLocks noRot="1" noChangeAspect="1" noMove="1" noResize="1" noEditPoints="1" noAdjustHandles="1" noChangeArrowheads="1" noChangeShapeType="1" noTextEdit="1"/>
              </p:cNvSpPr>
              <p:nvPr/>
            </p:nvSpPr>
            <p:spPr>
              <a:xfrm>
                <a:off x="2308104" y="2102426"/>
                <a:ext cx="255583" cy="276999"/>
              </a:xfrm>
              <a:prstGeom prst="rect">
                <a:avLst/>
              </a:prstGeom>
              <a:blipFill>
                <a:blip r:embed="rId8"/>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4F9BDEF-EC25-94FF-2045-6AA541EB7DA9}"/>
                  </a:ext>
                </a:extLst>
              </p:cNvPr>
              <p:cNvSpPr txBox="1"/>
              <p:nvPr/>
            </p:nvSpPr>
            <p:spPr>
              <a:xfrm>
                <a:off x="3106569" y="2102425"/>
                <a:ext cx="251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4</m:t>
                          </m:r>
                        </m:sub>
                      </m:sSub>
                    </m:oMath>
                  </m:oMathPara>
                </a14:m>
                <a:endParaRPr lang="en-US" dirty="0"/>
              </a:p>
            </p:txBody>
          </p:sp>
        </mc:Choice>
        <mc:Fallback xmlns="">
          <p:sp>
            <p:nvSpPr>
              <p:cNvPr id="19" name="TextBox 18">
                <a:extLst>
                  <a:ext uri="{FF2B5EF4-FFF2-40B4-BE49-F238E27FC236}">
                    <a16:creationId xmlns:a16="http://schemas.microsoft.com/office/drawing/2014/main" id="{04F9BDEF-EC25-94FF-2045-6AA541EB7DA9}"/>
                  </a:ext>
                </a:extLst>
              </p:cNvPr>
              <p:cNvSpPr txBox="1">
                <a:spLocks noRot="1" noChangeAspect="1" noMove="1" noResize="1" noEditPoints="1" noAdjustHandles="1" noChangeArrowheads="1" noChangeShapeType="1" noTextEdit="1"/>
              </p:cNvSpPr>
              <p:nvPr/>
            </p:nvSpPr>
            <p:spPr>
              <a:xfrm>
                <a:off x="3106569" y="2102425"/>
                <a:ext cx="251094" cy="276999"/>
              </a:xfrm>
              <a:prstGeom prst="rect">
                <a:avLst/>
              </a:prstGeom>
              <a:blipFill>
                <a:blip r:embed="rId9"/>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331AB4-6313-167D-B0C4-E45E27EEDCA4}"/>
                  </a:ext>
                </a:extLst>
              </p:cNvPr>
              <p:cNvSpPr txBox="1"/>
              <p:nvPr/>
            </p:nvSpPr>
            <p:spPr>
              <a:xfrm>
                <a:off x="3866737" y="2116716"/>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5</m:t>
                          </m:r>
                        </m:sub>
                      </m:sSub>
                    </m:oMath>
                  </m:oMathPara>
                </a14:m>
                <a:endParaRPr lang="en-US" dirty="0"/>
              </a:p>
            </p:txBody>
          </p:sp>
        </mc:Choice>
        <mc:Fallback xmlns="">
          <p:sp>
            <p:nvSpPr>
              <p:cNvPr id="20" name="TextBox 19">
                <a:extLst>
                  <a:ext uri="{FF2B5EF4-FFF2-40B4-BE49-F238E27FC236}">
                    <a16:creationId xmlns:a16="http://schemas.microsoft.com/office/drawing/2014/main" id="{65331AB4-6313-167D-B0C4-E45E27EEDCA4}"/>
                  </a:ext>
                </a:extLst>
              </p:cNvPr>
              <p:cNvSpPr txBox="1">
                <a:spLocks noRot="1" noChangeAspect="1" noMove="1" noResize="1" noEditPoints="1" noAdjustHandles="1" noChangeArrowheads="1" noChangeShapeType="1" noTextEdit="1"/>
              </p:cNvSpPr>
              <p:nvPr/>
            </p:nvSpPr>
            <p:spPr>
              <a:xfrm>
                <a:off x="3866737" y="2116716"/>
                <a:ext cx="255583" cy="276999"/>
              </a:xfrm>
              <a:prstGeom prst="rect">
                <a:avLst/>
              </a:prstGeom>
              <a:blipFill>
                <a:blip r:embed="rId10"/>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F29535A-A280-087F-C572-0BBC14FD09FB}"/>
                  </a:ext>
                </a:extLst>
              </p:cNvPr>
              <p:cNvSpPr txBox="1"/>
              <p:nvPr/>
            </p:nvSpPr>
            <p:spPr>
              <a:xfrm>
                <a:off x="4638214" y="2116716"/>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6</m:t>
                          </m:r>
                        </m:sub>
                      </m:sSub>
                    </m:oMath>
                  </m:oMathPara>
                </a14:m>
                <a:endParaRPr lang="en-US" dirty="0"/>
              </a:p>
            </p:txBody>
          </p:sp>
        </mc:Choice>
        <mc:Fallback xmlns="">
          <p:sp>
            <p:nvSpPr>
              <p:cNvPr id="21" name="TextBox 20">
                <a:extLst>
                  <a:ext uri="{FF2B5EF4-FFF2-40B4-BE49-F238E27FC236}">
                    <a16:creationId xmlns:a16="http://schemas.microsoft.com/office/drawing/2014/main" id="{CF29535A-A280-087F-C572-0BBC14FD09FB}"/>
                  </a:ext>
                </a:extLst>
              </p:cNvPr>
              <p:cNvSpPr txBox="1">
                <a:spLocks noRot="1" noChangeAspect="1" noMove="1" noResize="1" noEditPoints="1" noAdjustHandles="1" noChangeArrowheads="1" noChangeShapeType="1" noTextEdit="1"/>
              </p:cNvSpPr>
              <p:nvPr/>
            </p:nvSpPr>
            <p:spPr>
              <a:xfrm>
                <a:off x="4638214" y="2116716"/>
                <a:ext cx="255583" cy="276999"/>
              </a:xfrm>
              <a:prstGeom prst="rect">
                <a:avLst/>
              </a:prstGeom>
              <a:blipFill>
                <a:blip r:embed="rId11"/>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626152-D3B3-09EA-0F3A-7285648C3925}"/>
                  </a:ext>
                </a:extLst>
              </p:cNvPr>
              <p:cNvSpPr txBox="1"/>
              <p:nvPr/>
            </p:nvSpPr>
            <p:spPr>
              <a:xfrm>
                <a:off x="10168547" y="2102424"/>
                <a:ext cx="828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r>
                        <a:rPr lang="en-CA" b="0" i="1" smtClean="0">
                          <a:latin typeface="Cambria Math" panose="02040503050406030204" pitchFamily="18" charset="0"/>
                        </a:rPr>
                        <m:t>=1,2</m:t>
                      </m:r>
                    </m:oMath>
                  </m:oMathPara>
                </a14:m>
                <a:endParaRPr lang="en-US" dirty="0"/>
              </a:p>
            </p:txBody>
          </p:sp>
        </mc:Choice>
        <mc:Fallback xmlns="">
          <p:sp>
            <p:nvSpPr>
              <p:cNvPr id="22" name="TextBox 21">
                <a:extLst>
                  <a:ext uri="{FF2B5EF4-FFF2-40B4-BE49-F238E27FC236}">
                    <a16:creationId xmlns:a16="http://schemas.microsoft.com/office/drawing/2014/main" id="{A6626152-D3B3-09EA-0F3A-7285648C3925}"/>
                  </a:ext>
                </a:extLst>
              </p:cNvPr>
              <p:cNvSpPr txBox="1">
                <a:spLocks noRot="1" noChangeAspect="1" noMove="1" noResize="1" noEditPoints="1" noAdjustHandles="1" noChangeArrowheads="1" noChangeShapeType="1" noTextEdit="1"/>
              </p:cNvSpPr>
              <p:nvPr/>
            </p:nvSpPr>
            <p:spPr>
              <a:xfrm>
                <a:off x="10168547" y="2102424"/>
                <a:ext cx="828817" cy="276999"/>
              </a:xfrm>
              <a:prstGeom prst="rect">
                <a:avLst/>
              </a:prstGeom>
              <a:blipFill>
                <a:blip r:embed="rId12"/>
                <a:stretch>
                  <a:fillRect l="-3030" r="-7576" b="-17391"/>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954C0E2-F1E0-A6D6-8B7C-47D12EABE1AA}"/>
              </a:ext>
            </a:extLst>
          </p:cNvPr>
          <p:cNvSpPr txBox="1"/>
          <p:nvPr/>
        </p:nvSpPr>
        <p:spPr>
          <a:xfrm>
            <a:off x="9883896" y="2345139"/>
            <a:ext cx="6098582" cy="369332"/>
          </a:xfrm>
          <a:prstGeom prst="rect">
            <a:avLst/>
          </a:prstGeom>
          <a:noFill/>
        </p:spPr>
        <p:txBody>
          <a:bodyPr wrap="square">
            <a:spAutoFit/>
          </a:bodyPr>
          <a:lstStyle/>
          <a:p>
            <a:r>
              <a:rPr lang="en-US" dirty="0"/>
              <a:t>Julia convention </a:t>
            </a:r>
          </a:p>
        </p:txBody>
      </p:sp>
      <p:sp>
        <p:nvSpPr>
          <p:cNvPr id="25" name="TextBox 24">
            <a:extLst>
              <a:ext uri="{FF2B5EF4-FFF2-40B4-BE49-F238E27FC236}">
                <a16:creationId xmlns:a16="http://schemas.microsoft.com/office/drawing/2014/main" id="{9DCC417C-113B-F1E5-4618-69FABD9BA9F0}"/>
              </a:ext>
            </a:extLst>
          </p:cNvPr>
          <p:cNvSpPr txBox="1"/>
          <p:nvPr/>
        </p:nvSpPr>
        <p:spPr>
          <a:xfrm>
            <a:off x="339978" y="3421632"/>
            <a:ext cx="6035370" cy="369332"/>
          </a:xfrm>
          <a:prstGeom prst="rect">
            <a:avLst/>
          </a:prstGeom>
          <a:noFill/>
        </p:spPr>
        <p:txBody>
          <a:bodyPr wrap="none" rtlCol="0">
            <a:spAutoFit/>
          </a:bodyPr>
          <a:lstStyle/>
          <a:p>
            <a:r>
              <a:rPr lang="en-US" dirty="0"/>
              <a:t>We can represent a function with a state in the Hilbert state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EDDDA3-FCC4-2560-CDE2-48C20984D644}"/>
                  </a:ext>
                </a:extLst>
              </p:cNvPr>
              <p:cNvSpPr txBox="1"/>
              <p:nvPr/>
            </p:nvSpPr>
            <p:spPr>
              <a:xfrm>
                <a:off x="7159456" y="3294859"/>
                <a:ext cx="2471446" cy="734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m:t>
                      </m:r>
                      <m:r>
                        <a:rPr lang="en-CA" sz="1600" b="0" i="1" smtClean="0">
                          <a:latin typeface="Cambria Math" panose="02040503050406030204" pitchFamily="18" charset="0"/>
                        </a:rPr>
                        <m:t>𝐹</m:t>
                      </m:r>
                      <m:r>
                        <a:rPr lang="en-CA" sz="1600" b="0" i="1" smtClean="0">
                          <a:latin typeface="Cambria Math" panose="02040503050406030204" pitchFamily="18" charset="0"/>
                        </a:rPr>
                        <m:t>&gt; = </m:t>
                      </m:r>
                      <m:nary>
                        <m:naryPr>
                          <m:chr m:val="∑"/>
                          <m:ctrlPr>
                            <a:rPr lang="en-CA" sz="1600" b="0" i="1" smtClean="0">
                              <a:latin typeface="Cambria Math" panose="02040503050406030204" pitchFamily="18" charset="0"/>
                            </a:rPr>
                          </m:ctrlPr>
                        </m:naryPr>
                        <m:sub>
                          <m:r>
                            <m:rPr>
                              <m:brk m:alnAt="23"/>
                            </m:rPr>
                            <a:rPr lang="en-CA" sz="1600" b="0" i="1" smtClean="0">
                              <a:latin typeface="Cambria Math" panose="02040503050406030204" pitchFamily="18" charset="0"/>
                            </a:rPr>
                            <m:t>𝑠</m:t>
                          </m:r>
                        </m:sub>
                        <m:sup>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2</m:t>
                              </m:r>
                            </m:e>
                            <m:sup>
                              <m:r>
                                <a:rPr lang="en-CA" sz="1600" b="0" i="1" smtClean="0">
                                  <a:latin typeface="Cambria Math" panose="02040503050406030204" pitchFamily="18" charset="0"/>
                                </a:rPr>
                                <m:t>𝑁</m:t>
                              </m:r>
                            </m:sup>
                          </m:sSup>
                        </m:sup>
                        <m:e>
                          <m:r>
                            <a:rPr lang="en-CA" sz="1600" b="0" i="1" smtClean="0">
                              <a:latin typeface="Cambria Math" panose="02040503050406030204" pitchFamily="18" charset="0"/>
                            </a:rPr>
                            <m:t>𝑓</m:t>
                          </m:r>
                          <m:d>
                            <m:dPr>
                              <m:ctrlPr>
                                <a:rPr lang="en-CA" sz="1600" b="0" i="1" smtClean="0">
                                  <a:latin typeface="Cambria Math" panose="02040503050406030204" pitchFamily="18" charset="0"/>
                                </a:rPr>
                              </m:ctrlPr>
                            </m:dPr>
                            <m:e>
                              <m:r>
                                <a:rPr lang="en-CA" sz="1600" b="0" i="1" smtClean="0">
                                  <a:latin typeface="Cambria Math" panose="02040503050406030204" pitchFamily="18" charset="0"/>
                                </a:rPr>
                                <m:t>𝑥</m:t>
                              </m:r>
                            </m:e>
                          </m:d>
                          <m:r>
                            <a:rPr lang="en-CA" sz="1600" b="0" i="1" smtClean="0">
                              <a:latin typeface="Cambria Math" panose="02040503050406030204" pitchFamily="18" charset="0"/>
                            </a:rPr>
                            <m:t>|</m:t>
                          </m:r>
                          <m:r>
                            <a:rPr lang="en-CA" sz="1600" b="0" i="1" smtClean="0">
                              <a:latin typeface="Cambria Math" panose="02040503050406030204" pitchFamily="18" charset="0"/>
                            </a:rPr>
                            <m:t>𝑥</m:t>
                          </m:r>
                          <m:r>
                            <a:rPr lang="en-CA" sz="1600" b="0" i="1" smtClean="0">
                              <a:latin typeface="Cambria Math" panose="02040503050406030204" pitchFamily="18" charset="0"/>
                            </a:rPr>
                            <m:t>(</m:t>
                          </m:r>
                          <m:r>
                            <a:rPr lang="en-CA" sz="1600" b="1" i="1" smtClean="0">
                              <a:latin typeface="Cambria Math" panose="02040503050406030204" pitchFamily="18" charset="0"/>
                            </a:rPr>
                            <m:t>𝒔</m:t>
                          </m:r>
                          <m:r>
                            <a:rPr lang="en-CA" sz="1600" b="0" i="1" smtClean="0">
                              <a:latin typeface="Cambria Math" panose="02040503050406030204" pitchFamily="18" charset="0"/>
                            </a:rPr>
                            <m:t>)&gt;</m:t>
                          </m:r>
                        </m:e>
                      </m:nary>
                      <m:r>
                        <a:rPr lang="en-CA" sz="1600" b="0" i="1" smtClean="0">
                          <a:latin typeface="Cambria Math" panose="02040503050406030204" pitchFamily="18" charset="0"/>
                        </a:rPr>
                        <m:t>      ,</m:t>
                      </m:r>
                    </m:oMath>
                  </m:oMathPara>
                </a14:m>
                <a:endParaRPr lang="en-US" sz="1600" dirty="0"/>
              </a:p>
            </p:txBody>
          </p:sp>
        </mc:Choice>
        <mc:Fallback xmlns="">
          <p:sp>
            <p:nvSpPr>
              <p:cNvPr id="26" name="TextBox 25">
                <a:extLst>
                  <a:ext uri="{FF2B5EF4-FFF2-40B4-BE49-F238E27FC236}">
                    <a16:creationId xmlns:a16="http://schemas.microsoft.com/office/drawing/2014/main" id="{DCEDDDA3-FCC4-2560-CDE2-48C20984D644}"/>
                  </a:ext>
                </a:extLst>
              </p:cNvPr>
              <p:cNvSpPr txBox="1">
                <a:spLocks noRot="1" noChangeAspect="1" noMove="1" noResize="1" noEditPoints="1" noAdjustHandles="1" noChangeArrowheads="1" noChangeShapeType="1" noTextEdit="1"/>
              </p:cNvSpPr>
              <p:nvPr/>
            </p:nvSpPr>
            <p:spPr>
              <a:xfrm>
                <a:off x="7159456" y="3294859"/>
                <a:ext cx="2471446" cy="734240"/>
              </a:xfrm>
              <a:prstGeom prst="rect">
                <a:avLst/>
              </a:prstGeom>
              <a:blipFill>
                <a:blip r:embed="rId13"/>
                <a:stretch>
                  <a:fillRect l="-2041" t="-101695" r="-510" b="-167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CB2CDF1-6C0F-FD90-E6C6-A909A5D63470}"/>
                  </a:ext>
                </a:extLst>
              </p:cNvPr>
              <p:cNvSpPr txBox="1"/>
              <p:nvPr/>
            </p:nvSpPr>
            <p:spPr>
              <a:xfrm>
                <a:off x="10653012" y="4509317"/>
                <a:ext cx="89023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m:t>
                      </m:r>
                      <m:r>
                        <a:rPr lang="en-CA" sz="1600" b="0" i="1" smtClean="0">
                          <a:latin typeface="Cambria Math" panose="02040503050406030204" pitchFamily="18" charset="0"/>
                        </a:rPr>
                        <m:t>𝐹</m:t>
                      </m:r>
                      <m:r>
                        <a:rPr lang="en-CA" sz="1600" b="0" i="1" smtClean="0">
                          <a:latin typeface="Cambria Math" panose="02040503050406030204" pitchFamily="18" charset="0"/>
                        </a:rPr>
                        <m:t>&gt; </m:t>
                      </m:r>
                    </m:oMath>
                  </m:oMathPara>
                </a14:m>
                <a:endParaRPr lang="en-US" sz="1600" dirty="0"/>
              </a:p>
            </p:txBody>
          </p:sp>
        </mc:Choice>
        <mc:Fallback xmlns="">
          <p:sp>
            <p:nvSpPr>
              <p:cNvPr id="33" name="TextBox 32">
                <a:extLst>
                  <a:ext uri="{FF2B5EF4-FFF2-40B4-BE49-F238E27FC236}">
                    <a16:creationId xmlns:a16="http://schemas.microsoft.com/office/drawing/2014/main" id="{7CB2CDF1-6C0F-FD90-E6C6-A909A5D63470}"/>
                  </a:ext>
                </a:extLst>
              </p:cNvPr>
              <p:cNvSpPr txBox="1">
                <a:spLocks noRot="1" noChangeAspect="1" noMove="1" noResize="1" noEditPoints="1" noAdjustHandles="1" noChangeArrowheads="1" noChangeShapeType="1" noTextEdit="1"/>
              </p:cNvSpPr>
              <p:nvPr/>
            </p:nvSpPr>
            <p:spPr>
              <a:xfrm>
                <a:off x="10653012" y="4509317"/>
                <a:ext cx="890232" cy="338554"/>
              </a:xfrm>
              <a:prstGeom prst="rect">
                <a:avLst/>
              </a:prstGeom>
              <a:blipFill>
                <a:blip r:embed="rId14"/>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40D8EC9-4B29-D81D-6A4D-57FB3800ABF9}"/>
                  </a:ext>
                </a:extLst>
              </p:cNvPr>
              <p:cNvSpPr txBox="1"/>
              <p:nvPr/>
            </p:nvSpPr>
            <p:spPr>
              <a:xfrm>
                <a:off x="8573058" y="3226590"/>
                <a:ext cx="4472973" cy="826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m:t>
                      </m:r>
                      <m:r>
                        <a:rPr lang="en-CA" sz="1600" b="0" i="1" smtClean="0">
                          <a:latin typeface="Cambria Math" panose="02040503050406030204" pitchFamily="18" charset="0"/>
                        </a:rPr>
                        <m:t>𝐺</m:t>
                      </m:r>
                      <m:r>
                        <a:rPr lang="en-CA" sz="1600" b="0" i="1" smtClean="0">
                          <a:latin typeface="Cambria Math" panose="02040503050406030204" pitchFamily="18" charset="0"/>
                        </a:rPr>
                        <m:t>&gt; = </m:t>
                      </m:r>
                      <m:nary>
                        <m:naryPr>
                          <m:chr m:val="∑"/>
                          <m:ctrlPr>
                            <a:rPr lang="en-CA" sz="1600" b="0" i="1" smtClean="0">
                              <a:latin typeface="Cambria Math" panose="02040503050406030204" pitchFamily="18" charset="0"/>
                            </a:rPr>
                          </m:ctrlPr>
                        </m:naryPr>
                        <m:sub>
                          <m:r>
                            <m:rPr>
                              <m:brk m:alnAt="23"/>
                            </m:rPr>
                            <a:rPr lang="en-CA" sz="1600" b="0" i="1" smtClean="0">
                              <a:latin typeface="Cambria Math" panose="02040503050406030204" pitchFamily="18" charset="0"/>
                            </a:rPr>
                            <m:t>𝑠</m:t>
                          </m:r>
                        </m:sub>
                        <m:sup>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2</m:t>
                              </m:r>
                            </m:e>
                            <m:sup>
                              <m:r>
                                <a:rPr lang="en-CA" sz="1600" b="0" i="1" smtClean="0">
                                  <a:latin typeface="Cambria Math" panose="02040503050406030204" pitchFamily="18" charset="0"/>
                                </a:rPr>
                                <m:t>𝑁</m:t>
                              </m:r>
                            </m:sup>
                          </m:sSup>
                        </m:sup>
                        <m:e>
                          <m:r>
                            <a:rPr lang="en-CA" sz="1600" b="0" i="1" smtClean="0">
                              <a:latin typeface="Cambria Math" panose="02040503050406030204" pitchFamily="18" charset="0"/>
                            </a:rPr>
                            <m:t>𝑔</m:t>
                          </m:r>
                          <m:d>
                            <m:dPr>
                              <m:ctrlPr>
                                <a:rPr lang="en-CA" sz="1600" b="0" i="1" smtClean="0">
                                  <a:latin typeface="Cambria Math" panose="02040503050406030204" pitchFamily="18" charset="0"/>
                                </a:rPr>
                              </m:ctrlPr>
                            </m:dPr>
                            <m:e>
                              <m:r>
                                <a:rPr lang="en-CA" sz="1600" b="0" i="1" smtClean="0">
                                  <a:latin typeface="Cambria Math" panose="02040503050406030204" pitchFamily="18" charset="0"/>
                                </a:rPr>
                                <m:t>𝑥</m:t>
                              </m:r>
                            </m:e>
                          </m:d>
                          <m:r>
                            <a:rPr lang="en-CA" sz="1600" b="0" i="1" smtClean="0">
                              <a:latin typeface="Cambria Math" panose="02040503050406030204" pitchFamily="18" charset="0"/>
                            </a:rPr>
                            <m:t>|</m:t>
                          </m:r>
                          <m:r>
                            <a:rPr lang="en-CA" sz="1600" b="0" i="1" smtClean="0">
                              <a:latin typeface="Cambria Math" panose="02040503050406030204" pitchFamily="18" charset="0"/>
                            </a:rPr>
                            <m:t>𝑥</m:t>
                          </m:r>
                          <m:r>
                            <a:rPr lang="en-CA" sz="1600" b="0" i="1" smtClean="0">
                              <a:latin typeface="Cambria Math" panose="02040503050406030204" pitchFamily="18" charset="0"/>
                            </a:rPr>
                            <m:t>(</m:t>
                          </m:r>
                          <m:r>
                            <a:rPr lang="en-CA" sz="1600" b="1" i="1" smtClean="0">
                              <a:latin typeface="Cambria Math" panose="02040503050406030204" pitchFamily="18" charset="0"/>
                            </a:rPr>
                            <m:t>𝒔</m:t>
                          </m:r>
                          <m:r>
                            <a:rPr lang="en-CA" sz="1600" b="0" i="1" smtClean="0">
                              <a:latin typeface="Cambria Math" panose="02040503050406030204" pitchFamily="18" charset="0"/>
                            </a:rPr>
                            <m:t>)&gt;</m:t>
                          </m:r>
                        </m:e>
                      </m:nary>
                    </m:oMath>
                  </m:oMathPara>
                </a14:m>
                <a:endParaRPr lang="en-US" sz="1600" dirty="0"/>
              </a:p>
            </p:txBody>
          </p:sp>
        </mc:Choice>
        <mc:Fallback xmlns="">
          <p:sp>
            <p:nvSpPr>
              <p:cNvPr id="35" name="TextBox 34">
                <a:extLst>
                  <a:ext uri="{FF2B5EF4-FFF2-40B4-BE49-F238E27FC236}">
                    <a16:creationId xmlns:a16="http://schemas.microsoft.com/office/drawing/2014/main" id="{940D8EC9-4B29-D81D-6A4D-57FB3800ABF9}"/>
                  </a:ext>
                </a:extLst>
              </p:cNvPr>
              <p:cNvSpPr txBox="1">
                <a:spLocks noRot="1" noChangeAspect="1" noMove="1" noResize="1" noEditPoints="1" noAdjustHandles="1" noChangeArrowheads="1" noChangeShapeType="1" noTextEdit="1"/>
              </p:cNvSpPr>
              <p:nvPr/>
            </p:nvSpPr>
            <p:spPr>
              <a:xfrm>
                <a:off x="8573058" y="3226590"/>
                <a:ext cx="4472973" cy="826573"/>
              </a:xfrm>
              <a:prstGeom prst="rect">
                <a:avLst/>
              </a:prstGeom>
              <a:blipFill>
                <a:blip r:embed="rId15"/>
                <a:stretch>
                  <a:fillRect t="-83582" b="-141791"/>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D390D362-D99D-21AD-DDE0-25A2A0D171A1}"/>
              </a:ext>
            </a:extLst>
          </p:cNvPr>
          <p:cNvSpPr/>
          <p:nvPr/>
        </p:nvSpPr>
        <p:spPr>
          <a:xfrm>
            <a:off x="10619490" y="5738182"/>
            <a:ext cx="90616" cy="1116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D15F7A2-55DC-8E81-763D-7FECED69CA3A}"/>
                  </a:ext>
                </a:extLst>
              </p:cNvPr>
              <p:cNvSpPr txBox="1"/>
              <p:nvPr/>
            </p:nvSpPr>
            <p:spPr>
              <a:xfrm>
                <a:off x="10637064" y="5486062"/>
                <a:ext cx="66275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m:t>
                      </m:r>
                      <m:r>
                        <a:rPr lang="en-CA" sz="1600" b="0" i="1" smtClean="0">
                          <a:latin typeface="Cambria Math" panose="02040503050406030204" pitchFamily="18" charset="0"/>
                        </a:rPr>
                        <m:t>𝐺</m:t>
                      </m:r>
                      <m:r>
                        <a:rPr lang="en-CA" sz="1600" b="0" i="1" smtClean="0">
                          <a:latin typeface="Cambria Math" panose="02040503050406030204" pitchFamily="18" charset="0"/>
                        </a:rPr>
                        <m:t>&gt; </m:t>
                      </m:r>
                    </m:oMath>
                  </m:oMathPara>
                </a14:m>
                <a:endParaRPr lang="en-US" sz="1600" dirty="0"/>
              </a:p>
            </p:txBody>
          </p:sp>
        </mc:Choice>
        <mc:Fallback xmlns="">
          <p:sp>
            <p:nvSpPr>
              <p:cNvPr id="38" name="TextBox 37">
                <a:extLst>
                  <a:ext uri="{FF2B5EF4-FFF2-40B4-BE49-F238E27FC236}">
                    <a16:creationId xmlns:a16="http://schemas.microsoft.com/office/drawing/2014/main" id="{1D15F7A2-55DC-8E81-763D-7FECED69CA3A}"/>
                  </a:ext>
                </a:extLst>
              </p:cNvPr>
              <p:cNvSpPr txBox="1">
                <a:spLocks noRot="1" noChangeAspect="1" noMove="1" noResize="1" noEditPoints="1" noAdjustHandles="1" noChangeArrowheads="1" noChangeShapeType="1" noTextEdit="1"/>
              </p:cNvSpPr>
              <p:nvPr/>
            </p:nvSpPr>
            <p:spPr>
              <a:xfrm>
                <a:off x="10637064" y="5486062"/>
                <a:ext cx="662757" cy="338554"/>
              </a:xfrm>
              <a:prstGeom prst="rect">
                <a:avLst/>
              </a:prstGeom>
              <a:blipFill>
                <a:blip r:embed="rId16"/>
                <a:stretch>
                  <a:fillRect b="-14815"/>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680A302-4141-7455-7D19-9BCA8B796568}"/>
              </a:ext>
            </a:extLst>
          </p:cNvPr>
          <p:cNvCxnSpPr>
            <a:cxnSpLocks/>
          </p:cNvCxnSpPr>
          <p:nvPr/>
        </p:nvCxnSpPr>
        <p:spPr>
          <a:xfrm>
            <a:off x="10467474" y="5123237"/>
            <a:ext cx="164117" cy="59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A095ABCE-AA90-9DF3-B258-B418E6BF66C4}"/>
              </a:ext>
            </a:extLst>
          </p:cNvPr>
          <p:cNvCxnSpPr>
            <a:cxnSpLocks/>
          </p:cNvCxnSpPr>
          <p:nvPr/>
        </p:nvCxnSpPr>
        <p:spPr>
          <a:xfrm flipV="1">
            <a:off x="10467474" y="4936603"/>
            <a:ext cx="328235" cy="186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0" name="Picture 49">
            <a:extLst>
              <a:ext uri="{FF2B5EF4-FFF2-40B4-BE49-F238E27FC236}">
                <a16:creationId xmlns:a16="http://schemas.microsoft.com/office/drawing/2014/main" id="{2A9534C6-80D8-3307-6D68-8227C06D89A7}"/>
              </a:ext>
            </a:extLst>
          </p:cNvPr>
          <p:cNvPicPr>
            <a:picLocks noChangeAspect="1"/>
          </p:cNvPicPr>
          <p:nvPr/>
        </p:nvPicPr>
        <p:blipFill>
          <a:blip r:embed="rId17"/>
          <a:stretch>
            <a:fillRect/>
          </a:stretch>
        </p:blipFill>
        <p:spPr>
          <a:xfrm>
            <a:off x="2404021" y="3894595"/>
            <a:ext cx="3340458" cy="122105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E91167-10CF-3F5A-6E88-30806B095DCE}"/>
                  </a:ext>
                </a:extLst>
              </p:cNvPr>
              <p:cNvSpPr txBox="1"/>
              <p:nvPr/>
            </p:nvSpPr>
            <p:spPr>
              <a:xfrm>
                <a:off x="1543479" y="4266659"/>
                <a:ext cx="1164548" cy="369332"/>
              </a:xfrm>
              <a:prstGeom prst="rect">
                <a:avLst/>
              </a:prstGeom>
              <a:noFill/>
            </p:spPr>
            <p:txBody>
              <a:bodyPr wrap="square">
                <a:spAutoFit/>
              </a:bodyPr>
              <a:lstStyle/>
              <a:p>
                <a14:m>
                  <m:oMath xmlns:m="http://schemas.openxmlformats.org/officeDocument/2006/math">
                    <m:r>
                      <a:rPr lang="en-CA" sz="1800" b="0" i="1" smtClean="0">
                        <a:latin typeface="Cambria Math" panose="02040503050406030204" pitchFamily="18" charset="0"/>
                      </a:rPr>
                      <m:t>|</m:t>
                    </m:r>
                    <m:r>
                      <a:rPr lang="en-CA" sz="1800" b="0" i="1" smtClean="0">
                        <a:latin typeface="Cambria Math" panose="02040503050406030204" pitchFamily="18" charset="0"/>
                      </a:rPr>
                      <m:t>𝐹</m:t>
                    </m:r>
                    <m:r>
                      <a:rPr lang="en-CA" sz="1800" b="0" i="1" smtClean="0">
                        <a:latin typeface="Cambria Math" panose="02040503050406030204" pitchFamily="18" charset="0"/>
                      </a:rPr>
                      <m:t>&gt; </m:t>
                    </m:r>
                  </m:oMath>
                </a14:m>
                <a:r>
                  <a:rPr lang="en-US" dirty="0"/>
                  <a:t>=</a:t>
                </a:r>
              </a:p>
            </p:txBody>
          </p:sp>
        </mc:Choice>
        <mc:Fallback xmlns="">
          <p:sp>
            <p:nvSpPr>
              <p:cNvPr id="52" name="TextBox 51">
                <a:extLst>
                  <a:ext uri="{FF2B5EF4-FFF2-40B4-BE49-F238E27FC236}">
                    <a16:creationId xmlns:a16="http://schemas.microsoft.com/office/drawing/2014/main" id="{04E91167-10CF-3F5A-6E88-30806B095DCE}"/>
                  </a:ext>
                </a:extLst>
              </p:cNvPr>
              <p:cNvSpPr txBox="1">
                <a:spLocks noRot="1" noChangeAspect="1" noMove="1" noResize="1" noEditPoints="1" noAdjustHandles="1" noChangeArrowheads="1" noChangeShapeType="1" noTextEdit="1"/>
              </p:cNvSpPr>
              <p:nvPr/>
            </p:nvSpPr>
            <p:spPr>
              <a:xfrm>
                <a:off x="1543479" y="4266659"/>
                <a:ext cx="1164548" cy="369332"/>
              </a:xfrm>
              <a:prstGeom prst="rect">
                <a:avLst/>
              </a:prstGeom>
              <a:blipFill>
                <a:blip r:embed="rId18"/>
                <a:stretch>
                  <a:fillRect l="-1075"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8266D3F-ADB4-1E6C-83F3-516EEFF8E148}"/>
                  </a:ext>
                </a:extLst>
              </p:cNvPr>
              <p:cNvSpPr txBox="1"/>
              <p:nvPr/>
            </p:nvSpPr>
            <p:spPr>
              <a:xfrm>
                <a:off x="554299" y="5510686"/>
                <a:ext cx="16112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 </m:t>
                      </m:r>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𝑥</m:t>
                          </m:r>
                        </m:e>
                        <m:e>
                          <m:r>
                            <a:rPr lang="en-CA" b="0" i="1" smtClean="0">
                              <a:latin typeface="Cambria Math" panose="02040503050406030204" pitchFamily="18" charset="0"/>
                            </a:rPr>
                            <m:t>𝐹</m:t>
                          </m:r>
                        </m:e>
                      </m:d>
                      <m:r>
                        <a:rPr lang="en-CA" b="0" i="1" smtClean="0">
                          <a:latin typeface="Cambria Math" panose="02040503050406030204" pitchFamily="18" charset="0"/>
                        </a:rPr>
                        <m:t>=</m:t>
                      </m:r>
                    </m:oMath>
                  </m:oMathPara>
                </a14:m>
                <a:endParaRPr lang="en-US" dirty="0"/>
              </a:p>
            </p:txBody>
          </p:sp>
        </mc:Choice>
        <mc:Fallback xmlns="">
          <p:sp>
            <p:nvSpPr>
              <p:cNvPr id="55" name="TextBox 54">
                <a:extLst>
                  <a:ext uri="{FF2B5EF4-FFF2-40B4-BE49-F238E27FC236}">
                    <a16:creationId xmlns:a16="http://schemas.microsoft.com/office/drawing/2014/main" id="{F8266D3F-ADB4-1E6C-83F3-516EEFF8E148}"/>
                  </a:ext>
                </a:extLst>
              </p:cNvPr>
              <p:cNvSpPr txBox="1">
                <a:spLocks noRot="1" noChangeAspect="1" noMove="1" noResize="1" noEditPoints="1" noAdjustHandles="1" noChangeArrowheads="1" noChangeShapeType="1" noTextEdit="1"/>
              </p:cNvSpPr>
              <p:nvPr/>
            </p:nvSpPr>
            <p:spPr>
              <a:xfrm>
                <a:off x="554299" y="5510686"/>
                <a:ext cx="1611275" cy="276999"/>
              </a:xfrm>
              <a:prstGeom prst="rect">
                <a:avLst/>
              </a:prstGeom>
              <a:blipFill>
                <a:blip r:embed="rId19"/>
                <a:stretch>
                  <a:fillRect l="-4688" t="-4348" r="-1563" b="-39130"/>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D0EFD8A2-6E61-214F-1159-557894CC3A76}"/>
              </a:ext>
            </a:extLst>
          </p:cNvPr>
          <p:cNvPicPr>
            <a:picLocks noChangeAspect="1"/>
          </p:cNvPicPr>
          <p:nvPr/>
        </p:nvPicPr>
        <p:blipFill>
          <a:blip r:embed="rId20"/>
          <a:stretch>
            <a:fillRect/>
          </a:stretch>
        </p:blipFill>
        <p:spPr>
          <a:xfrm>
            <a:off x="2329692" y="4812261"/>
            <a:ext cx="3149688" cy="1588539"/>
          </a:xfrm>
          <a:prstGeom prst="rect">
            <a:avLst/>
          </a:prstGeom>
        </p:spPr>
      </p:pic>
    </p:spTree>
    <p:extLst>
      <p:ext uri="{BB962C8B-B14F-4D97-AF65-F5344CB8AC3E}">
        <p14:creationId xmlns:p14="http://schemas.microsoft.com/office/powerpoint/2010/main" val="249180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0A35AC-B356-3C4C-CE3B-A3247C8583DA}"/>
              </a:ext>
            </a:extLst>
          </p:cNvPr>
          <p:cNvSpPr txBox="1"/>
          <p:nvPr/>
        </p:nvSpPr>
        <p:spPr>
          <a:xfrm>
            <a:off x="445169" y="517358"/>
            <a:ext cx="4721421" cy="461665"/>
          </a:xfrm>
          <a:prstGeom prst="rect">
            <a:avLst/>
          </a:prstGeom>
          <a:noFill/>
        </p:spPr>
        <p:txBody>
          <a:bodyPr wrap="none" rtlCol="0">
            <a:spAutoFit/>
          </a:bodyPr>
          <a:lstStyle/>
          <a:p>
            <a:r>
              <a:rPr lang="en-US" sz="2400" b="1" dirty="0"/>
              <a:t> Integrating a function using MPS</a:t>
            </a:r>
          </a:p>
        </p:txBody>
      </p:sp>
      <p:sp>
        <p:nvSpPr>
          <p:cNvPr id="3" name="TextBox 2">
            <a:extLst>
              <a:ext uri="{FF2B5EF4-FFF2-40B4-BE49-F238E27FC236}">
                <a16:creationId xmlns:a16="http://schemas.microsoft.com/office/drawing/2014/main" id="{15EE14C8-09BE-322E-8C16-577D3168E5C4}"/>
              </a:ext>
            </a:extLst>
          </p:cNvPr>
          <p:cNvSpPr txBox="1"/>
          <p:nvPr/>
        </p:nvSpPr>
        <p:spPr>
          <a:xfrm>
            <a:off x="506019" y="1227220"/>
            <a:ext cx="2299860" cy="369332"/>
          </a:xfrm>
          <a:prstGeom prst="rect">
            <a:avLst/>
          </a:prstGeom>
          <a:noFill/>
        </p:spPr>
        <p:txBody>
          <a:bodyPr wrap="none" rtlCol="0">
            <a:spAutoFit/>
          </a:bodyPr>
          <a:lstStyle/>
          <a:p>
            <a:r>
              <a:rPr lang="en-US" dirty="0"/>
              <a:t>Let us make the state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0A0377-F934-DF30-0162-7461234B9660}"/>
                  </a:ext>
                </a:extLst>
              </p:cNvPr>
              <p:cNvSpPr txBox="1"/>
              <p:nvPr/>
            </p:nvSpPr>
            <p:spPr>
              <a:xfrm>
                <a:off x="2793847" y="979023"/>
                <a:ext cx="2291012" cy="825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r>
                        <a:rPr lang="en-CA" b="0" i="1" smtClean="0">
                          <a:latin typeface="Cambria Math" panose="02040503050406030204" pitchFamily="18" charset="0"/>
                        </a:rPr>
                        <m:t>𝜙</m:t>
                      </m:r>
                      <m:r>
                        <a:rPr lang="en-CA" b="0" i="1" smtClean="0">
                          <a:latin typeface="Cambria Math" panose="02040503050406030204" pitchFamily="18" charset="0"/>
                        </a:rPr>
                        <m:t>&gt; =</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𝑠</m:t>
                          </m:r>
                        </m:sub>
                        <m:sup>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sup>
                        <m:e>
                          <m:r>
                            <a:rPr lang="en-CA" b="0" i="1" smtClean="0">
                              <a:latin typeface="Cambria Math" panose="02040503050406030204" pitchFamily="18" charset="0"/>
                            </a:rPr>
                            <m:t>|</m:t>
                          </m:r>
                          <m:r>
                            <a:rPr lang="en-CA" b="0" i="1" smtClean="0">
                              <a:latin typeface="Cambria Math" panose="02040503050406030204" pitchFamily="18" charset="0"/>
                            </a:rPr>
                            <m:t>𝑥</m:t>
                          </m:r>
                          <m:d>
                            <m:dPr>
                              <m:ctrlPr>
                                <a:rPr lang="en-CA" b="0" i="1" smtClean="0">
                                  <a:latin typeface="Cambria Math" panose="02040503050406030204" pitchFamily="18" charset="0"/>
                                </a:rPr>
                              </m:ctrlPr>
                            </m:dPr>
                            <m:e>
                              <m:r>
                                <a:rPr lang="en-CA" b="0" i="1" smtClean="0">
                                  <a:latin typeface="Cambria Math" panose="02040503050406030204" pitchFamily="18" charset="0"/>
                                </a:rPr>
                                <m:t>𝑠</m:t>
                              </m:r>
                            </m:e>
                          </m:d>
                          <m:r>
                            <a:rPr lang="en-CA" b="0" i="1" smtClean="0">
                              <a:latin typeface="Cambria Math" panose="02040503050406030204" pitchFamily="18" charset="0"/>
                            </a:rPr>
                            <m:t>&gt;</m:t>
                          </m:r>
                        </m:e>
                      </m:nary>
                      <m:r>
                        <a:rPr lang="en-CA"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B10A0377-F934-DF30-0162-7461234B9660}"/>
                  </a:ext>
                </a:extLst>
              </p:cNvPr>
              <p:cNvSpPr txBox="1">
                <a:spLocks noRot="1" noChangeAspect="1" noMove="1" noResize="1" noEditPoints="1" noAdjustHandles="1" noChangeArrowheads="1" noChangeShapeType="1" noTextEdit="1"/>
              </p:cNvSpPr>
              <p:nvPr/>
            </p:nvSpPr>
            <p:spPr>
              <a:xfrm>
                <a:off x="2793847" y="979023"/>
                <a:ext cx="2291012" cy="825995"/>
              </a:xfrm>
              <a:prstGeom prst="rect">
                <a:avLst/>
              </a:prstGeom>
              <a:blipFill>
                <a:blip r:embed="rId2"/>
                <a:stretch>
                  <a:fillRect l="-2747" t="-100000" b="-1621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3B3821F-3ABC-8005-333B-5D6BF50AF651}"/>
              </a:ext>
            </a:extLst>
          </p:cNvPr>
          <p:cNvSpPr txBox="1"/>
          <p:nvPr/>
        </p:nvSpPr>
        <p:spPr>
          <a:xfrm>
            <a:off x="4976847" y="1227220"/>
            <a:ext cx="4771627" cy="369332"/>
          </a:xfrm>
          <a:prstGeom prst="rect">
            <a:avLst/>
          </a:prstGeom>
          <a:noFill/>
        </p:spPr>
        <p:txBody>
          <a:bodyPr wrap="none" rtlCol="0">
            <a:spAutoFit/>
          </a:bodyPr>
          <a:lstStyle/>
          <a:p>
            <a:r>
              <a:rPr lang="en-US" dirty="0"/>
              <a:t>Large superposition but this is a product state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1F2EC3-DB9A-9116-DC47-525B73950E01}"/>
                  </a:ext>
                </a:extLst>
              </p:cNvPr>
              <p:cNvSpPr txBox="1"/>
              <p:nvPr/>
            </p:nvSpPr>
            <p:spPr>
              <a:xfrm>
                <a:off x="9587877" y="1227220"/>
                <a:ext cx="2098104" cy="369332"/>
              </a:xfrm>
              <a:prstGeom prst="rect">
                <a:avLst/>
              </a:prstGeom>
              <a:noFill/>
            </p:spPr>
            <p:txBody>
              <a:bodyPr wrap="square">
                <a:spAutoFit/>
              </a:bodyPr>
              <a:lstStyle/>
              <a:p>
                <a14:m>
                  <m:oMath xmlns:m="http://schemas.openxmlformats.org/officeDocument/2006/math">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𝜙</m:t>
                        </m:r>
                        <m:r>
                          <a:rPr lang="en-CA" b="0" i="1" smtClean="0">
                            <a:latin typeface="Cambria Math" panose="02040503050406030204" pitchFamily="18" charset="0"/>
                          </a:rPr>
                          <m:t>&gt; ∝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𝐻</m:t>
                            </m:r>
                          </m:e>
                          <m:sup>
                            <m:r>
                              <a:rPr lang="en-CA" b="0" i="1" smtClean="0">
                                <a:latin typeface="Cambria Math" panose="02040503050406030204" pitchFamily="18" charset="0"/>
                              </a:rPr>
                              <m:t>𝑁</m:t>
                            </m:r>
                          </m:sup>
                        </m:sSup>
                      </m:e>
                    </m:d>
                    <m:r>
                      <a:rPr lang="en-CA" b="0" i="1" smtClean="0">
                        <a:latin typeface="Cambria Math" panose="02040503050406030204" pitchFamily="18" charset="0"/>
                      </a:rPr>
                      <m:t>0&gt;</m:t>
                    </m:r>
                  </m:oMath>
                </a14:m>
                <a:r>
                  <a:rPr lang="en-US" dirty="0"/>
                  <a:t>.</a:t>
                </a:r>
              </a:p>
            </p:txBody>
          </p:sp>
        </mc:Choice>
        <mc:Fallback xmlns="">
          <p:sp>
            <p:nvSpPr>
              <p:cNvPr id="8" name="TextBox 7">
                <a:extLst>
                  <a:ext uri="{FF2B5EF4-FFF2-40B4-BE49-F238E27FC236}">
                    <a16:creationId xmlns:a16="http://schemas.microsoft.com/office/drawing/2014/main" id="{E81F2EC3-DB9A-9116-DC47-525B73950E01}"/>
                  </a:ext>
                </a:extLst>
              </p:cNvPr>
              <p:cNvSpPr txBox="1">
                <a:spLocks noRot="1" noChangeAspect="1" noMove="1" noResize="1" noEditPoints="1" noAdjustHandles="1" noChangeArrowheads="1" noChangeShapeType="1" noTextEdit="1"/>
              </p:cNvSpPr>
              <p:nvPr/>
            </p:nvSpPr>
            <p:spPr>
              <a:xfrm>
                <a:off x="9587877" y="1227220"/>
                <a:ext cx="2098104" cy="369332"/>
              </a:xfrm>
              <a:prstGeom prst="rect">
                <a:avLst/>
              </a:prstGeom>
              <a:blipFill>
                <a:blip r:embed="rId3"/>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DBAAB2-AF13-3EE2-26C7-93B27A8823EE}"/>
                  </a:ext>
                </a:extLst>
              </p:cNvPr>
              <p:cNvSpPr txBox="1"/>
              <p:nvPr/>
            </p:nvSpPr>
            <p:spPr>
              <a:xfrm>
                <a:off x="1058350" y="2021305"/>
                <a:ext cx="5977790" cy="8352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𝜙</m:t>
                          </m:r>
                        </m:e>
                        <m:e>
                          <m:r>
                            <a:rPr lang="en-CA" b="0" i="1" smtClean="0">
                              <a:latin typeface="Cambria Math" panose="02040503050406030204" pitchFamily="18" charset="0"/>
                            </a:rPr>
                            <m:t>𝐹</m:t>
                          </m:r>
                        </m:e>
                      </m:d>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den>
                      </m:f>
                      <m:nary>
                        <m:naryPr>
                          <m:chr m:val="∑"/>
                          <m:ctrlPr>
                            <a:rPr lang="en-CA" b="0" i="1" smtClean="0">
                              <a:latin typeface="Cambria Math" panose="02040503050406030204" pitchFamily="18" charset="0"/>
                            </a:rPr>
                          </m:ctrlPr>
                        </m:naryPr>
                        <m:sub>
                          <m:sSup>
                            <m:sSupPr>
                              <m:ctrlPr>
                                <a:rPr lang="en-CA" b="0" i="1" smtClean="0">
                                  <a:latin typeface="Cambria Math" panose="02040503050406030204" pitchFamily="18" charset="0"/>
                                </a:rPr>
                              </m:ctrlPr>
                            </m:sSupPr>
                            <m:e>
                              <m:r>
                                <m:rPr>
                                  <m:brk m:alnAt="23"/>
                                </m:rPr>
                                <a:rPr lang="en-CA" b="0" i="1" smtClean="0">
                                  <a:latin typeface="Cambria Math" panose="02040503050406030204" pitchFamily="18" charset="0"/>
                                </a:rPr>
                                <m:t>𝑠</m:t>
                              </m:r>
                            </m:e>
                            <m:sup>
                              <m:r>
                                <m:rPr>
                                  <m:brk m:alnAt="23"/>
                                </m:rPr>
                                <a:rPr lang="en-CA" b="0" i="1" smtClean="0">
                                  <a:latin typeface="Cambria Math" panose="02040503050406030204" pitchFamily="18" charset="0"/>
                                </a:rPr>
                                <m:t>′</m:t>
                              </m:r>
                            </m:sup>
                          </m:sSup>
                        </m:sub>
                        <m:sup>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sup>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𝑠</m:t>
                              </m:r>
                            </m:sub>
                            <m:sup>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sup>
                            <m:e>
                              <m:r>
                                <a:rPr lang="en-CA" b="0" i="1" smtClean="0">
                                  <a:latin typeface="Cambria Math" panose="02040503050406030204" pitchFamily="18" charset="0"/>
                                </a:rPr>
                                <m:t>𝑓</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𝑠</m:t>
                                  </m:r>
                                </m:sub>
                              </m:sSub>
                              <m:r>
                                <a:rPr lang="en-CA" b="0" i="1" smtClean="0">
                                  <a:latin typeface="Cambria Math" panose="02040503050406030204" pitchFamily="18" charset="0"/>
                                </a:rPr>
                                <m:t>)</m:t>
                              </m:r>
                            </m:e>
                          </m:nary>
                        </m:e>
                      </m:nary>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sup>
                              </m:sSup>
                            </m:sub>
                          </m:sSub>
                        </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𝑠</m:t>
                              </m:r>
                            </m:sub>
                          </m:sSub>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𝑠</m:t>
                          </m:r>
                        </m:sub>
                        <m:sup>
                          <m:sSup>
                            <m:sSupPr>
                              <m:ctrlPr>
                                <a:rPr lang="en-CA" b="0" i="1" smtClean="0">
                                  <a:latin typeface="Cambria Math" panose="02040503050406030204" pitchFamily="18" charset="0"/>
                                </a:rPr>
                              </m:ctrlPr>
                            </m:sSupPr>
                            <m:e>
                              <m:r>
                                <a:rPr lang="en-CA" b="0" i="1" smtClean="0">
                                  <a:latin typeface="Cambria Math" panose="02040503050406030204" pitchFamily="18" charset="0"/>
                                </a:rPr>
                                <m:t>2</m:t>
                              </m:r>
                            </m:e>
                            <m:sup>
                              <m:r>
                                <a:rPr lang="en-CA" b="0" i="1" smtClean="0">
                                  <a:latin typeface="Cambria Math" panose="02040503050406030204" pitchFamily="18" charset="0"/>
                                </a:rPr>
                                <m:t>𝑁</m:t>
                              </m:r>
                            </m:sup>
                          </m:sSup>
                        </m:sup>
                        <m:e>
                          <m:r>
                            <a:rPr lang="en-CA" b="0" i="1" smtClean="0">
                              <a:latin typeface="Cambria Math" panose="02040503050406030204" pitchFamily="18" charset="0"/>
                            </a:rPr>
                            <m:t>𝑓</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nary>
                            <m:naryPr>
                              <m:ctrlPr>
                                <a:rPr lang="en-CA" b="0"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0</m:t>
                              </m:r>
                            </m:sub>
                            <m:sup>
                              <m:r>
                                <a:rPr lang="en-CA" b="0" i="1" smtClean="0">
                                  <a:latin typeface="Cambria Math" panose="02040503050406030204" pitchFamily="18" charset="0"/>
                                  <a:ea typeface="Cambria Math" panose="02040503050406030204" pitchFamily="18" charset="0"/>
                                </a:rPr>
                                <m:t>1</m:t>
                              </m:r>
                            </m:sup>
                            <m:e>
                              <m:r>
                                <a:rPr lang="en-CA" b="0" i="1" smtClean="0">
                                  <a:latin typeface="Cambria Math" panose="02040503050406030204" pitchFamily="18" charset="0"/>
                                  <a:ea typeface="Cambria Math" panose="02040503050406030204" pitchFamily="18" charset="0"/>
                                </a:rPr>
                                <m:t>𝑓</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𝑥</m:t>
                                  </m:r>
                                </m:e>
                              </m:d>
                              <m:r>
                                <a:rPr lang="en-CA" b="0" i="1" smtClean="0">
                                  <a:latin typeface="Cambria Math" panose="02040503050406030204" pitchFamily="18" charset="0"/>
                                  <a:ea typeface="Cambria Math" panose="02040503050406030204" pitchFamily="18" charset="0"/>
                                </a:rPr>
                                <m:t>𝑑𝑥</m:t>
                              </m:r>
                            </m:e>
                          </m:nary>
                        </m:e>
                      </m:nary>
                    </m:oMath>
                  </m:oMathPara>
                </a14:m>
                <a:endParaRPr lang="en-US" dirty="0"/>
              </a:p>
            </p:txBody>
          </p:sp>
        </mc:Choice>
        <mc:Fallback xmlns="">
          <p:sp>
            <p:nvSpPr>
              <p:cNvPr id="10" name="TextBox 9">
                <a:extLst>
                  <a:ext uri="{FF2B5EF4-FFF2-40B4-BE49-F238E27FC236}">
                    <a16:creationId xmlns:a16="http://schemas.microsoft.com/office/drawing/2014/main" id="{9DDBAAB2-AF13-3EE2-26C7-93B27A8823EE}"/>
                  </a:ext>
                </a:extLst>
              </p:cNvPr>
              <p:cNvSpPr txBox="1">
                <a:spLocks noRot="1" noChangeAspect="1" noMove="1" noResize="1" noEditPoints="1" noAdjustHandles="1" noChangeArrowheads="1" noChangeShapeType="1" noTextEdit="1"/>
              </p:cNvSpPr>
              <p:nvPr/>
            </p:nvSpPr>
            <p:spPr>
              <a:xfrm>
                <a:off x="1058350" y="2021305"/>
                <a:ext cx="5977790" cy="835229"/>
              </a:xfrm>
              <a:prstGeom prst="rect">
                <a:avLst/>
              </a:prstGeom>
              <a:blipFill>
                <a:blip r:embed="rId4"/>
                <a:stretch>
                  <a:fillRect t="-120896" r="-637" b="-18955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2C4511D-67F8-837C-DEDF-D8A402B11C95}"/>
              </a:ext>
            </a:extLst>
          </p:cNvPr>
          <p:cNvPicPr>
            <a:picLocks noChangeAspect="1"/>
          </p:cNvPicPr>
          <p:nvPr/>
        </p:nvPicPr>
        <p:blipFill>
          <a:blip r:embed="rId5"/>
          <a:stretch>
            <a:fillRect/>
          </a:stretch>
        </p:blipFill>
        <p:spPr>
          <a:xfrm>
            <a:off x="2107361" y="3353476"/>
            <a:ext cx="3370143" cy="1474019"/>
          </a:xfrm>
          <a:prstGeom prst="rect">
            <a:avLst/>
          </a:prstGeom>
        </p:spPr>
      </p:pic>
      <p:pic>
        <p:nvPicPr>
          <p:cNvPr id="12" name="Picture 11">
            <a:extLst>
              <a:ext uri="{FF2B5EF4-FFF2-40B4-BE49-F238E27FC236}">
                <a16:creationId xmlns:a16="http://schemas.microsoft.com/office/drawing/2014/main" id="{CE47FF0A-61A3-937E-03C0-2FFD9F0BC068}"/>
              </a:ext>
            </a:extLst>
          </p:cNvPr>
          <p:cNvPicPr>
            <a:picLocks noChangeAspect="1"/>
          </p:cNvPicPr>
          <p:nvPr/>
        </p:nvPicPr>
        <p:blipFill>
          <a:blip r:embed="rId6"/>
          <a:stretch>
            <a:fillRect/>
          </a:stretch>
        </p:blipFill>
        <p:spPr>
          <a:xfrm>
            <a:off x="6795715" y="3858607"/>
            <a:ext cx="595099" cy="586834"/>
          </a:xfrm>
          <a:prstGeom prst="rect">
            <a:avLst/>
          </a:prstGeom>
        </p:spPr>
      </p:pic>
      <p:sp>
        <p:nvSpPr>
          <p:cNvPr id="13" name="TextBox 12">
            <a:extLst>
              <a:ext uri="{FF2B5EF4-FFF2-40B4-BE49-F238E27FC236}">
                <a16:creationId xmlns:a16="http://schemas.microsoft.com/office/drawing/2014/main" id="{62204C07-0808-6AB8-6AEB-029204300E82}"/>
              </a:ext>
            </a:extLst>
          </p:cNvPr>
          <p:cNvSpPr txBox="1"/>
          <p:nvPr/>
        </p:nvSpPr>
        <p:spPr>
          <a:xfrm>
            <a:off x="5680570" y="4089809"/>
            <a:ext cx="903886" cy="369332"/>
          </a:xfrm>
          <a:prstGeom prst="rect">
            <a:avLst/>
          </a:prstGeom>
          <a:noFill/>
        </p:spPr>
        <p:txBody>
          <a:bodyPr wrap="square" rtlCol="0">
            <a:spAutoFit/>
          </a:bodyPr>
          <a:lstStyle/>
          <a:p>
            <a:r>
              <a:rPr lang="en-US" dirty="0"/>
              <a:t>where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9B064B-6E78-82FF-292B-2ACA9B64D8F3}"/>
                  </a:ext>
                </a:extLst>
              </p:cNvPr>
              <p:cNvSpPr txBox="1"/>
              <p:nvPr/>
            </p:nvSpPr>
            <p:spPr>
              <a:xfrm>
                <a:off x="7279909" y="4039957"/>
                <a:ext cx="536518" cy="526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r>
                              <a:rPr lang="en-CA" b="0" i="1" smtClean="0">
                                <a:latin typeface="Cambria Math" panose="02040503050406030204" pitchFamily="18" charset="0"/>
                              </a:rPr>
                              <m:t>/2</m:t>
                            </m:r>
                          </m:e>
                        </m:mr>
                        <m:mr>
                          <m:e>
                            <m:r>
                              <a:rPr lang="en-CA" b="0" i="1" smtClean="0">
                                <a:latin typeface="Cambria Math" panose="02040503050406030204" pitchFamily="18" charset="0"/>
                              </a:rPr>
                              <m:t>1/2</m:t>
                            </m:r>
                          </m:e>
                        </m:mr>
                      </m:m>
                      <m:r>
                        <a:rPr lang="en-CA"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639B064B-6E78-82FF-292B-2ACA9B64D8F3}"/>
                  </a:ext>
                </a:extLst>
              </p:cNvPr>
              <p:cNvSpPr txBox="1">
                <a:spLocks noRot="1" noChangeAspect="1" noMove="1" noResize="1" noEditPoints="1" noAdjustHandles="1" noChangeArrowheads="1" noChangeShapeType="1" noTextEdit="1"/>
              </p:cNvSpPr>
              <p:nvPr/>
            </p:nvSpPr>
            <p:spPr>
              <a:xfrm>
                <a:off x="7279909" y="4039957"/>
                <a:ext cx="536518" cy="526876"/>
              </a:xfrm>
              <a:prstGeom prst="rect">
                <a:avLst/>
              </a:prstGeom>
              <a:blipFill>
                <a:blip r:embed="rId7"/>
                <a:stretch>
                  <a:fillRect l="-11628" t="-7143" r="-6046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57ED99-D6D9-C2E8-BE74-5F26AF2104B9}"/>
                  </a:ext>
                </a:extLst>
              </p:cNvPr>
              <p:cNvSpPr txBox="1"/>
              <p:nvPr/>
            </p:nvSpPr>
            <p:spPr>
              <a:xfrm>
                <a:off x="914607" y="4089809"/>
                <a:ext cx="11610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CA" b="0" i="1" smtClean="0">
                              <a:latin typeface="Cambria Math" panose="02040503050406030204" pitchFamily="18" charset="0"/>
                            </a:rPr>
                            <m:t>𝜙</m:t>
                          </m:r>
                        </m:e>
                        <m:e>
                          <m:r>
                            <a:rPr lang="en-CA" b="0" i="1" smtClean="0">
                              <a:latin typeface="Cambria Math" panose="02040503050406030204" pitchFamily="18" charset="0"/>
                            </a:rPr>
                            <m:t>𝐹</m:t>
                          </m:r>
                        </m:e>
                      </m:d>
                      <m:r>
                        <a:rPr lang="en-CA" b="0" i="1" smtClean="0">
                          <a:latin typeface="Cambria Math" panose="02040503050406030204" pitchFamily="18" charset="0"/>
                        </a:rPr>
                        <m:t>= </m:t>
                      </m:r>
                    </m:oMath>
                  </m:oMathPara>
                </a14:m>
                <a:endParaRPr lang="en-US" dirty="0"/>
              </a:p>
            </p:txBody>
          </p:sp>
        </mc:Choice>
        <mc:Fallback xmlns="">
          <p:sp>
            <p:nvSpPr>
              <p:cNvPr id="16" name="TextBox 15">
                <a:extLst>
                  <a:ext uri="{FF2B5EF4-FFF2-40B4-BE49-F238E27FC236}">
                    <a16:creationId xmlns:a16="http://schemas.microsoft.com/office/drawing/2014/main" id="{0457ED99-D6D9-C2E8-BE74-5F26AF2104B9}"/>
                  </a:ext>
                </a:extLst>
              </p:cNvPr>
              <p:cNvSpPr txBox="1">
                <a:spLocks noRot="1" noChangeAspect="1" noMove="1" noResize="1" noEditPoints="1" noAdjustHandles="1" noChangeArrowheads="1" noChangeShapeType="1" noTextEdit="1"/>
              </p:cNvSpPr>
              <p:nvPr/>
            </p:nvSpPr>
            <p:spPr>
              <a:xfrm>
                <a:off x="914607" y="4089809"/>
                <a:ext cx="1161048" cy="369332"/>
              </a:xfrm>
              <a:prstGeom prst="rect">
                <a:avLst/>
              </a:prstGeom>
              <a:blipFill>
                <a:blip r:embed="rId8"/>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107954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07C15-58AD-2A51-0B67-44EA7445AA7D}"/>
              </a:ext>
            </a:extLst>
          </p:cNvPr>
          <p:cNvSpPr txBox="1"/>
          <p:nvPr/>
        </p:nvSpPr>
        <p:spPr>
          <a:xfrm>
            <a:off x="581158" y="817567"/>
            <a:ext cx="5531258" cy="369332"/>
          </a:xfrm>
          <a:prstGeom prst="rect">
            <a:avLst/>
          </a:prstGeom>
          <a:noFill/>
        </p:spPr>
        <p:txBody>
          <a:bodyPr wrap="none" rtlCol="0">
            <a:spAutoFit/>
          </a:bodyPr>
          <a:lstStyle/>
          <a:p>
            <a:r>
              <a:rPr lang="en-US" dirty="0"/>
              <a:t>DMRG is an algorithm to solve Quantum Hamiltonian.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2C431C-CAD8-81FD-8A3B-C603CC5E17A0}"/>
                  </a:ext>
                </a:extLst>
              </p:cNvPr>
              <p:cNvSpPr txBox="1"/>
              <p:nvPr/>
            </p:nvSpPr>
            <p:spPr>
              <a:xfrm>
                <a:off x="5945279" y="817567"/>
                <a:ext cx="2831224" cy="369332"/>
              </a:xfrm>
              <a:prstGeom prst="rect">
                <a:avLst/>
              </a:prstGeom>
              <a:noFill/>
            </p:spPr>
            <p:txBody>
              <a:bodyPr wrap="none" rtlCol="0">
                <a:spAutoFit/>
              </a:bodyPr>
              <a:lstStyle/>
              <a:p>
                <a:r>
                  <a:rPr lang="en-US" dirty="0"/>
                  <a:t>How ? The dimension is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𝑁</m:t>
                        </m:r>
                      </m:sup>
                    </m:sSup>
                  </m:oMath>
                </a14:m>
                <a:endParaRPr lang="en-US" dirty="0"/>
              </a:p>
            </p:txBody>
          </p:sp>
        </mc:Choice>
        <mc:Fallback xmlns="">
          <p:sp>
            <p:nvSpPr>
              <p:cNvPr id="3" name="TextBox 2">
                <a:extLst>
                  <a:ext uri="{FF2B5EF4-FFF2-40B4-BE49-F238E27FC236}">
                    <a16:creationId xmlns:a16="http://schemas.microsoft.com/office/drawing/2014/main" id="{0D2C431C-CAD8-81FD-8A3B-C603CC5E17A0}"/>
                  </a:ext>
                </a:extLst>
              </p:cNvPr>
              <p:cNvSpPr txBox="1">
                <a:spLocks noRot="1" noChangeAspect="1" noMove="1" noResize="1" noEditPoints="1" noAdjustHandles="1" noChangeArrowheads="1" noChangeShapeType="1" noTextEdit="1"/>
              </p:cNvSpPr>
              <p:nvPr/>
            </p:nvSpPr>
            <p:spPr>
              <a:xfrm>
                <a:off x="5945279" y="817567"/>
                <a:ext cx="2831224" cy="369332"/>
              </a:xfrm>
              <a:prstGeom prst="rect">
                <a:avLst/>
              </a:prstGeom>
              <a:blipFill>
                <a:blip r:embed="rId2"/>
                <a:stretch>
                  <a:fillRect l="-1786" t="-6667" b="-26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0DF2D4D-E306-D025-0229-FA0DD0794704}"/>
              </a:ext>
            </a:extLst>
          </p:cNvPr>
          <p:cNvSpPr txBox="1"/>
          <p:nvPr/>
        </p:nvSpPr>
        <p:spPr>
          <a:xfrm>
            <a:off x="581158" y="1254647"/>
            <a:ext cx="4677627" cy="369332"/>
          </a:xfrm>
          <a:prstGeom prst="rect">
            <a:avLst/>
          </a:prstGeom>
          <a:noFill/>
        </p:spPr>
        <p:txBody>
          <a:bodyPr wrap="none" rtlCol="0">
            <a:spAutoFit/>
          </a:bodyPr>
          <a:lstStyle/>
          <a:p>
            <a:r>
              <a:rPr lang="en-US" dirty="0"/>
              <a:t>Tensor Network ansatz: Dimension reduction</a:t>
            </a:r>
          </a:p>
        </p:txBody>
      </p:sp>
      <p:sp>
        <p:nvSpPr>
          <p:cNvPr id="5" name="TextBox 4">
            <a:extLst>
              <a:ext uri="{FF2B5EF4-FFF2-40B4-BE49-F238E27FC236}">
                <a16:creationId xmlns:a16="http://schemas.microsoft.com/office/drawing/2014/main" id="{E039D51C-130C-9726-0D2C-9425F2B3F2C6}"/>
              </a:ext>
            </a:extLst>
          </p:cNvPr>
          <p:cNvSpPr txBox="1"/>
          <p:nvPr/>
        </p:nvSpPr>
        <p:spPr>
          <a:xfrm>
            <a:off x="564742" y="2067269"/>
            <a:ext cx="4360040" cy="1477328"/>
          </a:xfrm>
          <a:prstGeom prst="rect">
            <a:avLst/>
          </a:prstGeom>
          <a:noFill/>
        </p:spPr>
        <p:txBody>
          <a:bodyPr wrap="none" rtlCol="0">
            <a:spAutoFit/>
          </a:bodyPr>
          <a:lstStyle/>
          <a:p>
            <a:r>
              <a:rPr lang="en-US" dirty="0"/>
              <a:t>How to reduce the dimension of a tensor? </a:t>
            </a:r>
            <a:br>
              <a:rPr lang="en-US" dirty="0"/>
            </a:br>
            <a:r>
              <a:rPr lang="en-US" dirty="0"/>
              <a:t>1) Singular Value Decomposition (SVD)</a:t>
            </a:r>
            <a:br>
              <a:rPr lang="en-US" dirty="0"/>
            </a:br>
            <a:r>
              <a:rPr lang="en-US" dirty="0"/>
              <a:t>2) Tensor Cross Interpolation (TCI)</a:t>
            </a:r>
          </a:p>
          <a:p>
            <a:r>
              <a:rPr lang="en-US" dirty="0"/>
              <a:t>3) Tensor Recursive Sketches (TRS)</a:t>
            </a:r>
            <a:br>
              <a:rPr lang="en-US" dirty="0"/>
            </a:br>
            <a:endParaRPr lang="en-US" dirty="0"/>
          </a:p>
        </p:txBody>
      </p:sp>
      <p:sp>
        <p:nvSpPr>
          <p:cNvPr id="6" name="TextBox 5">
            <a:extLst>
              <a:ext uri="{FF2B5EF4-FFF2-40B4-BE49-F238E27FC236}">
                <a16:creationId xmlns:a16="http://schemas.microsoft.com/office/drawing/2014/main" id="{6BF612B8-6BD2-A171-29A4-29610CF49A3D}"/>
              </a:ext>
            </a:extLst>
          </p:cNvPr>
          <p:cNvSpPr txBox="1"/>
          <p:nvPr/>
        </p:nvSpPr>
        <p:spPr>
          <a:xfrm>
            <a:off x="564742" y="3595887"/>
            <a:ext cx="7308539" cy="369332"/>
          </a:xfrm>
          <a:prstGeom prst="rect">
            <a:avLst/>
          </a:prstGeom>
          <a:noFill/>
        </p:spPr>
        <p:txBody>
          <a:bodyPr wrap="none" rtlCol="0">
            <a:spAutoFit/>
          </a:bodyPr>
          <a:lstStyle/>
          <a:p>
            <a:r>
              <a:rPr lang="en-CA" dirty="0">
                <a:solidFill>
                  <a:srgbClr val="0E0E0E"/>
                </a:solidFill>
                <a:effectLst/>
                <a:latin typeface=".SF NS"/>
              </a:rPr>
              <a:t>Can I always perform SVD? Technically yes, but not always in a practical way.</a:t>
            </a:r>
          </a:p>
        </p:txBody>
      </p:sp>
      <p:sp>
        <p:nvSpPr>
          <p:cNvPr id="7" name="TextBox 6">
            <a:extLst>
              <a:ext uri="{FF2B5EF4-FFF2-40B4-BE49-F238E27FC236}">
                <a16:creationId xmlns:a16="http://schemas.microsoft.com/office/drawing/2014/main" id="{3287539A-A974-1BD7-FFF2-7870A184C80D}"/>
              </a:ext>
            </a:extLst>
          </p:cNvPr>
          <p:cNvSpPr txBox="1"/>
          <p:nvPr/>
        </p:nvSpPr>
        <p:spPr>
          <a:xfrm>
            <a:off x="564742" y="4107557"/>
            <a:ext cx="10696353" cy="2308324"/>
          </a:xfrm>
          <a:prstGeom prst="rect">
            <a:avLst/>
          </a:prstGeom>
          <a:noFill/>
        </p:spPr>
        <p:txBody>
          <a:bodyPr wrap="square" rtlCol="0">
            <a:spAutoFit/>
          </a:bodyPr>
          <a:lstStyle/>
          <a:p>
            <a:r>
              <a:rPr lang="en-CA" dirty="0">
                <a:solidFill>
                  <a:srgbClr val="0E0E0E"/>
                </a:solidFill>
                <a:effectLst/>
              </a:rPr>
              <a:t>In principle, SVD can be applied to any tensor to convert it into an MPS (Matrix Product State). However, the bond dimension can grow significantly. SVD is particularly useful when </a:t>
            </a:r>
            <a:r>
              <a:rPr lang="en-CA" b="1" dirty="0">
                <a:solidFill>
                  <a:srgbClr val="0E0E0E"/>
                </a:solidFill>
                <a:effectLst/>
              </a:rPr>
              <a:t>you have access to the full matrix</a:t>
            </a:r>
            <a:r>
              <a:rPr lang="en-CA" dirty="0">
                <a:solidFill>
                  <a:srgbClr val="0E0E0E"/>
                </a:solidFill>
                <a:effectLst/>
              </a:rPr>
              <a:t>, which is a critical point to keep in mind. For instance, you can apply SVD when using an MPO on an MPS, since all the necessary tensors (or at least their approximations) are available.</a:t>
            </a:r>
          </a:p>
          <a:p>
            <a:endParaRPr lang="en-US" dirty="0"/>
          </a:p>
          <a:p>
            <a:r>
              <a:rPr lang="en-CA" dirty="0">
                <a:solidFill>
                  <a:srgbClr val="0E0E0E"/>
                </a:solidFill>
                <a:effectLst/>
              </a:rPr>
              <a:t>Can we find the MPS representation of a tensor by knowing </a:t>
            </a:r>
            <a:r>
              <a:rPr lang="en-CA" b="1" dirty="0">
                <a:solidFill>
                  <a:srgbClr val="0E0E0E"/>
                </a:solidFill>
                <a:effectLst/>
              </a:rPr>
              <a:t>a reasonable number of rows and columns </a:t>
            </a:r>
            <a:r>
              <a:rPr lang="en-CA" dirty="0">
                <a:solidFill>
                  <a:srgbClr val="0E0E0E"/>
                </a:solidFill>
                <a:effectLst/>
              </a:rPr>
              <a:t>from the actual matrix? Yes, this can be achieved using the TCI (Tensor Cross Interpolation) and TRC (Tensor </a:t>
            </a:r>
            <a:r>
              <a:rPr lang="en-US" dirty="0"/>
              <a:t>Recursive Sketches </a:t>
            </a:r>
            <a:r>
              <a:rPr lang="en-CA" dirty="0">
                <a:solidFill>
                  <a:srgbClr val="0E0E0E"/>
                </a:solidFill>
                <a:effectLst/>
              </a:rPr>
              <a:t>) algorithms.</a:t>
            </a:r>
          </a:p>
        </p:txBody>
      </p:sp>
      <p:sp>
        <p:nvSpPr>
          <p:cNvPr id="8" name="TextBox 7">
            <a:extLst>
              <a:ext uri="{FF2B5EF4-FFF2-40B4-BE49-F238E27FC236}">
                <a16:creationId xmlns:a16="http://schemas.microsoft.com/office/drawing/2014/main" id="{63A8EB9D-41D2-01CA-4921-66285B3EEB3A}"/>
              </a:ext>
            </a:extLst>
          </p:cNvPr>
          <p:cNvSpPr txBox="1"/>
          <p:nvPr/>
        </p:nvSpPr>
        <p:spPr>
          <a:xfrm>
            <a:off x="6013905" y="2194435"/>
            <a:ext cx="5247190" cy="830997"/>
          </a:xfrm>
          <a:prstGeom prst="rect">
            <a:avLst/>
          </a:prstGeom>
          <a:noFill/>
        </p:spPr>
        <p:txBody>
          <a:bodyPr wrap="square" rtlCol="0">
            <a:spAutoFit/>
          </a:bodyPr>
          <a:lstStyle/>
          <a:p>
            <a:r>
              <a:rPr lang="en-CA" sz="1600" dirty="0">
                <a:solidFill>
                  <a:srgbClr val="002060"/>
                </a:solidFill>
                <a:effectLst/>
                <a:latin typeface=".SF NS"/>
              </a:rPr>
              <a:t>I would like to focus more on what we can achieve with these algorithms, rather than on their implementation, since they have already been implemented.</a:t>
            </a:r>
          </a:p>
        </p:txBody>
      </p:sp>
      <p:sp>
        <p:nvSpPr>
          <p:cNvPr id="9" name="TextBox 8">
            <a:extLst>
              <a:ext uri="{FF2B5EF4-FFF2-40B4-BE49-F238E27FC236}">
                <a16:creationId xmlns:a16="http://schemas.microsoft.com/office/drawing/2014/main" id="{0A22BB0F-BE85-F4AF-4225-4EE28D8DF77B}"/>
              </a:ext>
            </a:extLst>
          </p:cNvPr>
          <p:cNvSpPr txBox="1"/>
          <p:nvPr/>
        </p:nvSpPr>
        <p:spPr>
          <a:xfrm>
            <a:off x="564742" y="248972"/>
            <a:ext cx="3946401" cy="461665"/>
          </a:xfrm>
          <a:prstGeom prst="rect">
            <a:avLst/>
          </a:prstGeom>
          <a:noFill/>
        </p:spPr>
        <p:txBody>
          <a:bodyPr wrap="none" rtlCol="0">
            <a:spAutoFit/>
          </a:bodyPr>
          <a:lstStyle/>
          <a:p>
            <a:r>
              <a:rPr lang="en-US" sz="2400" b="1" dirty="0"/>
              <a:t>Some important reminders</a:t>
            </a:r>
          </a:p>
        </p:txBody>
      </p:sp>
    </p:spTree>
    <p:extLst>
      <p:ext uri="{BB962C8B-B14F-4D97-AF65-F5344CB8AC3E}">
        <p14:creationId xmlns:p14="http://schemas.microsoft.com/office/powerpoint/2010/main" val="3608395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E509D-4534-CACB-2F15-AB8B7EE88C2F}"/>
              </a:ext>
            </a:extLst>
          </p:cNvPr>
          <p:cNvSpPr txBox="1"/>
          <p:nvPr/>
        </p:nvSpPr>
        <p:spPr>
          <a:xfrm>
            <a:off x="642938" y="428625"/>
            <a:ext cx="4636206" cy="461665"/>
          </a:xfrm>
          <a:prstGeom prst="rect">
            <a:avLst/>
          </a:prstGeom>
          <a:noFill/>
        </p:spPr>
        <p:txBody>
          <a:bodyPr wrap="none" rtlCol="0">
            <a:spAutoFit/>
          </a:bodyPr>
          <a:lstStyle/>
          <a:p>
            <a:r>
              <a:rPr lang="en-US" sz="2400" b="1" dirty="0"/>
              <a:t> Tensor Cross Interpolation (TCI)</a:t>
            </a:r>
          </a:p>
        </p:txBody>
      </p:sp>
      <p:pic>
        <p:nvPicPr>
          <p:cNvPr id="4" name="Picture 3" descr="A diagram of a number of triangles&#10;&#10;Description automatically generated with medium confidence">
            <a:extLst>
              <a:ext uri="{FF2B5EF4-FFF2-40B4-BE49-F238E27FC236}">
                <a16:creationId xmlns:a16="http://schemas.microsoft.com/office/drawing/2014/main" id="{98BAE163-4E4C-713B-D2D9-C711AF7455B8}"/>
              </a:ext>
            </a:extLst>
          </p:cNvPr>
          <p:cNvPicPr>
            <a:picLocks noChangeAspect="1"/>
          </p:cNvPicPr>
          <p:nvPr/>
        </p:nvPicPr>
        <p:blipFill>
          <a:blip r:embed="rId2"/>
          <a:stretch>
            <a:fillRect/>
          </a:stretch>
        </p:blipFill>
        <p:spPr>
          <a:xfrm>
            <a:off x="897238" y="1682859"/>
            <a:ext cx="9925664" cy="3764634"/>
          </a:xfrm>
          <a:prstGeom prst="rect">
            <a:avLst/>
          </a:prstGeom>
        </p:spPr>
      </p:pic>
      <p:sp>
        <p:nvSpPr>
          <p:cNvPr id="6" name="TextBox 5">
            <a:extLst>
              <a:ext uri="{FF2B5EF4-FFF2-40B4-BE49-F238E27FC236}">
                <a16:creationId xmlns:a16="http://schemas.microsoft.com/office/drawing/2014/main" id="{E963388B-DCAA-4A16-EFAD-8C7EFAA13EDC}"/>
              </a:ext>
            </a:extLst>
          </p:cNvPr>
          <p:cNvSpPr txBox="1"/>
          <p:nvPr/>
        </p:nvSpPr>
        <p:spPr>
          <a:xfrm>
            <a:off x="8998392" y="4208006"/>
            <a:ext cx="6098458" cy="523220"/>
          </a:xfrm>
          <a:prstGeom prst="rect">
            <a:avLst/>
          </a:prstGeom>
          <a:noFill/>
        </p:spPr>
        <p:txBody>
          <a:bodyPr wrap="square">
            <a:spAutoFit/>
          </a:bodyPr>
          <a:lstStyle/>
          <a:p>
            <a:r>
              <a:rPr lang="en-CA" sz="1400" dirty="0">
                <a:solidFill>
                  <a:srgbClr val="211E1E"/>
                </a:solidFill>
                <a:effectLst/>
                <a:latin typeface="AdvOT483a8203"/>
              </a:rPr>
              <a:t>Yuriel </a:t>
            </a:r>
            <a:r>
              <a:rPr lang="en-CA" sz="1400" dirty="0" err="1">
                <a:solidFill>
                  <a:srgbClr val="211E1E"/>
                </a:solidFill>
                <a:effectLst/>
                <a:latin typeface="AdvOT483a8203"/>
              </a:rPr>
              <a:t>Núñez</a:t>
            </a:r>
            <a:r>
              <a:rPr lang="en-CA" sz="1400" dirty="0">
                <a:solidFill>
                  <a:srgbClr val="211E1E"/>
                </a:solidFill>
                <a:effectLst/>
                <a:latin typeface="AdvOT483a8203"/>
              </a:rPr>
              <a:t> </a:t>
            </a:r>
            <a:r>
              <a:rPr lang="en-CA" sz="1400" dirty="0" err="1">
                <a:solidFill>
                  <a:srgbClr val="211E1E"/>
                </a:solidFill>
                <a:effectLst/>
                <a:latin typeface="AdvOT483a8203"/>
              </a:rPr>
              <a:t>Fernández</a:t>
            </a:r>
            <a:r>
              <a:rPr lang="en-CA" sz="1400" dirty="0">
                <a:solidFill>
                  <a:srgbClr val="211E1E"/>
                </a:solidFill>
                <a:effectLst/>
                <a:latin typeface="AdvOT483a8203"/>
              </a:rPr>
              <a:t> </a:t>
            </a:r>
            <a:endParaRPr lang="en-CA" sz="1400" dirty="0"/>
          </a:p>
          <a:p>
            <a:r>
              <a:rPr lang="en-CA" sz="1400" dirty="0">
                <a:solidFill>
                  <a:srgbClr val="0070C0"/>
                </a:solidFill>
                <a:effectLst/>
                <a:latin typeface="AdvOT483a8203"/>
              </a:rPr>
              <a:t>PHYSICAL REVIEW X </a:t>
            </a:r>
            <a:r>
              <a:rPr lang="en-CA" sz="1400" dirty="0">
                <a:solidFill>
                  <a:srgbClr val="0070C0"/>
                </a:solidFill>
                <a:effectLst/>
                <a:latin typeface="AdvOT19ee2aa8.B"/>
              </a:rPr>
              <a:t>12, </a:t>
            </a:r>
            <a:r>
              <a:rPr lang="en-CA" sz="1400" dirty="0">
                <a:solidFill>
                  <a:srgbClr val="0070C0"/>
                </a:solidFill>
                <a:effectLst/>
                <a:latin typeface="AdvOT483a8203"/>
              </a:rPr>
              <a:t>041018 (2022) </a:t>
            </a:r>
            <a:endParaRPr lang="en-CA" sz="1400" dirty="0">
              <a:solidFill>
                <a:srgbClr val="0070C0"/>
              </a:solidFill>
            </a:endParaRPr>
          </a:p>
        </p:txBody>
      </p:sp>
      <p:sp>
        <p:nvSpPr>
          <p:cNvPr id="8" name="TextBox 7">
            <a:extLst>
              <a:ext uri="{FF2B5EF4-FFF2-40B4-BE49-F238E27FC236}">
                <a16:creationId xmlns:a16="http://schemas.microsoft.com/office/drawing/2014/main" id="{C3088BA6-C2FB-C66A-630C-1DE2A9FCCD37}"/>
              </a:ext>
            </a:extLst>
          </p:cNvPr>
          <p:cNvSpPr txBox="1"/>
          <p:nvPr/>
        </p:nvSpPr>
        <p:spPr>
          <a:xfrm>
            <a:off x="642938" y="1313527"/>
            <a:ext cx="7624916" cy="369332"/>
          </a:xfrm>
          <a:prstGeom prst="rect">
            <a:avLst/>
          </a:prstGeom>
          <a:noFill/>
        </p:spPr>
        <p:txBody>
          <a:bodyPr wrap="square">
            <a:spAutoFit/>
          </a:bodyPr>
          <a:lstStyle/>
          <a:p>
            <a:r>
              <a:rPr lang="en-US" dirty="0"/>
              <a:t>The idea for matrix cross interpolation:</a:t>
            </a:r>
          </a:p>
        </p:txBody>
      </p:sp>
    </p:spTree>
    <p:extLst>
      <p:ext uri="{BB962C8B-B14F-4D97-AF65-F5344CB8AC3E}">
        <p14:creationId xmlns:p14="http://schemas.microsoft.com/office/powerpoint/2010/main" val="782954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136D00E-15AA-879F-FF28-FB26D6F1C55A}"/>
              </a:ext>
            </a:extLst>
          </p:cNvPr>
          <p:cNvPicPr>
            <a:picLocks noChangeAspect="1"/>
          </p:cNvPicPr>
          <p:nvPr/>
        </p:nvPicPr>
        <p:blipFill>
          <a:blip r:embed="rId2"/>
          <a:stretch>
            <a:fillRect/>
          </a:stretch>
        </p:blipFill>
        <p:spPr>
          <a:xfrm>
            <a:off x="7085182" y="1054757"/>
            <a:ext cx="3147408" cy="1345502"/>
          </a:xfrm>
          <a:prstGeom prst="rect">
            <a:avLst/>
          </a:prstGeom>
        </p:spPr>
      </p:pic>
      <p:pic>
        <p:nvPicPr>
          <p:cNvPr id="13" name="Picture 12">
            <a:extLst>
              <a:ext uri="{FF2B5EF4-FFF2-40B4-BE49-F238E27FC236}">
                <a16:creationId xmlns:a16="http://schemas.microsoft.com/office/drawing/2014/main" id="{DD11A00D-D216-1D4D-AA4C-F4D4FCAC8B9B}"/>
              </a:ext>
            </a:extLst>
          </p:cNvPr>
          <p:cNvPicPr>
            <a:picLocks noChangeAspect="1"/>
          </p:cNvPicPr>
          <p:nvPr/>
        </p:nvPicPr>
        <p:blipFill>
          <a:blip r:embed="rId3"/>
          <a:stretch>
            <a:fillRect/>
          </a:stretch>
        </p:blipFill>
        <p:spPr>
          <a:xfrm>
            <a:off x="240508" y="874306"/>
            <a:ext cx="4352287" cy="16986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BEC86E9-841D-E7AA-E465-48075CA755EC}"/>
                  </a:ext>
                </a:extLst>
              </p:cNvPr>
              <p:cNvSpPr txBox="1"/>
              <p:nvPr/>
            </p:nvSpPr>
            <p:spPr>
              <a:xfrm>
                <a:off x="1157749" y="907956"/>
                <a:ext cx="250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oMath>
                  </m:oMathPara>
                </a14:m>
                <a:endParaRPr lang="en-US" dirty="0"/>
              </a:p>
            </p:txBody>
          </p:sp>
        </mc:Choice>
        <mc:Fallback xmlns="">
          <p:sp>
            <p:nvSpPr>
              <p:cNvPr id="14" name="TextBox 13">
                <a:extLst>
                  <a:ext uri="{FF2B5EF4-FFF2-40B4-BE49-F238E27FC236}">
                    <a16:creationId xmlns:a16="http://schemas.microsoft.com/office/drawing/2014/main" id="{EBEC86E9-841D-E7AA-E465-48075CA755EC}"/>
                  </a:ext>
                </a:extLst>
              </p:cNvPr>
              <p:cNvSpPr txBox="1">
                <a:spLocks noRot="1" noChangeAspect="1" noMove="1" noResize="1" noEditPoints="1" noAdjustHandles="1" noChangeArrowheads="1" noChangeShapeType="1" noTextEdit="1"/>
              </p:cNvSpPr>
              <p:nvPr/>
            </p:nvSpPr>
            <p:spPr>
              <a:xfrm>
                <a:off x="1157749" y="907956"/>
                <a:ext cx="250261" cy="276999"/>
              </a:xfrm>
              <a:prstGeom prst="rect">
                <a:avLst/>
              </a:prstGeom>
              <a:blipFill>
                <a:blip r:embed="rId4"/>
                <a:stretch>
                  <a:fillRect l="-15000" r="-10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88C457-1A46-C207-C5A7-AF1C99D23776}"/>
                  </a:ext>
                </a:extLst>
              </p:cNvPr>
              <p:cNvSpPr txBox="1"/>
              <p:nvPr/>
            </p:nvSpPr>
            <p:spPr>
              <a:xfrm>
                <a:off x="1614527" y="916258"/>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0C88C457-1A46-C207-C5A7-AF1C99D23776}"/>
                  </a:ext>
                </a:extLst>
              </p:cNvPr>
              <p:cNvSpPr txBox="1">
                <a:spLocks noRot="1" noChangeAspect="1" noMove="1" noResize="1" noEditPoints="1" noAdjustHandles="1" noChangeArrowheads="1" noChangeShapeType="1" noTextEdit="1"/>
              </p:cNvSpPr>
              <p:nvPr/>
            </p:nvSpPr>
            <p:spPr>
              <a:xfrm>
                <a:off x="1614527" y="916258"/>
                <a:ext cx="255583" cy="276999"/>
              </a:xfrm>
              <a:prstGeom prst="rect">
                <a:avLst/>
              </a:prstGeom>
              <a:blipFill>
                <a:blip r:embed="rId5"/>
                <a:stretch>
                  <a:fillRect l="-14286" r="-476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ED4DBF-DDF2-7016-F11F-64B6B6A1B8FE}"/>
                  </a:ext>
                </a:extLst>
              </p:cNvPr>
              <p:cNvSpPr txBox="1"/>
              <p:nvPr/>
            </p:nvSpPr>
            <p:spPr>
              <a:xfrm>
                <a:off x="8988593" y="2112840"/>
                <a:ext cx="335027" cy="460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2</m:t>
                            </m:r>
                          </m:e>
                        </m:mr>
                      </m:m>
                      <m:r>
                        <a:rPr lang="en-CA" b="0" i="1" smtClean="0">
                          <a:latin typeface="Cambria Math" panose="02040503050406030204" pitchFamily="18" charset="0"/>
                        </a:rPr>
                        <m:t>]</m:t>
                      </m:r>
                    </m:oMath>
                  </m:oMathPara>
                </a14:m>
                <a:endParaRPr lang="en-US" dirty="0"/>
              </a:p>
            </p:txBody>
          </p:sp>
        </mc:Choice>
        <mc:Fallback xmlns="">
          <p:sp>
            <p:nvSpPr>
              <p:cNvPr id="31" name="TextBox 30">
                <a:extLst>
                  <a:ext uri="{FF2B5EF4-FFF2-40B4-BE49-F238E27FC236}">
                    <a16:creationId xmlns:a16="http://schemas.microsoft.com/office/drawing/2014/main" id="{31ED4DBF-DDF2-7016-F11F-64B6B6A1B8FE}"/>
                  </a:ext>
                </a:extLst>
              </p:cNvPr>
              <p:cNvSpPr txBox="1">
                <a:spLocks noRot="1" noChangeAspect="1" noMove="1" noResize="1" noEditPoints="1" noAdjustHandles="1" noChangeArrowheads="1" noChangeShapeType="1" noTextEdit="1"/>
              </p:cNvSpPr>
              <p:nvPr/>
            </p:nvSpPr>
            <p:spPr>
              <a:xfrm>
                <a:off x="8988593" y="2112840"/>
                <a:ext cx="335027" cy="460126"/>
              </a:xfrm>
              <a:prstGeom prst="rect">
                <a:avLst/>
              </a:prstGeom>
              <a:blipFill>
                <a:blip r:embed="rId6"/>
                <a:stretch>
                  <a:fillRect l="-30769" t="-5405" r="-30769"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6416AD-C046-66D4-D893-EA7B4F10BCA6}"/>
                  </a:ext>
                </a:extLst>
              </p:cNvPr>
              <p:cNvSpPr txBox="1"/>
              <p:nvPr/>
            </p:nvSpPr>
            <p:spPr>
              <a:xfrm>
                <a:off x="2076032" y="907955"/>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3</m:t>
                          </m:r>
                        </m:sub>
                      </m:sSub>
                    </m:oMath>
                  </m:oMathPara>
                </a14:m>
                <a:endParaRPr lang="en-US" dirty="0"/>
              </a:p>
            </p:txBody>
          </p:sp>
        </mc:Choice>
        <mc:Fallback xmlns="">
          <p:sp>
            <p:nvSpPr>
              <p:cNvPr id="16" name="TextBox 15">
                <a:extLst>
                  <a:ext uri="{FF2B5EF4-FFF2-40B4-BE49-F238E27FC236}">
                    <a16:creationId xmlns:a16="http://schemas.microsoft.com/office/drawing/2014/main" id="{7E6416AD-C046-66D4-D893-EA7B4F10BCA6}"/>
                  </a:ext>
                </a:extLst>
              </p:cNvPr>
              <p:cNvSpPr txBox="1">
                <a:spLocks noRot="1" noChangeAspect="1" noMove="1" noResize="1" noEditPoints="1" noAdjustHandles="1" noChangeArrowheads="1" noChangeShapeType="1" noTextEdit="1"/>
              </p:cNvSpPr>
              <p:nvPr/>
            </p:nvSpPr>
            <p:spPr>
              <a:xfrm>
                <a:off x="2076032" y="907955"/>
                <a:ext cx="255583" cy="276999"/>
              </a:xfrm>
              <a:prstGeom prst="rect">
                <a:avLst/>
              </a:prstGeom>
              <a:blipFill>
                <a:blip r:embed="rId7"/>
                <a:stretch>
                  <a:fillRect l="-14286"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03BDBCE-4D4C-8CE4-3AC9-D243A688E7FA}"/>
                  </a:ext>
                </a:extLst>
              </p:cNvPr>
              <p:cNvSpPr txBox="1"/>
              <p:nvPr/>
            </p:nvSpPr>
            <p:spPr>
              <a:xfrm>
                <a:off x="2563687" y="907955"/>
                <a:ext cx="251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4</m:t>
                          </m:r>
                        </m:sub>
                      </m:sSub>
                    </m:oMath>
                  </m:oMathPara>
                </a14:m>
                <a:endParaRPr lang="en-US" dirty="0"/>
              </a:p>
            </p:txBody>
          </p:sp>
        </mc:Choice>
        <mc:Fallback xmlns="">
          <p:sp>
            <p:nvSpPr>
              <p:cNvPr id="17" name="TextBox 16">
                <a:extLst>
                  <a:ext uri="{FF2B5EF4-FFF2-40B4-BE49-F238E27FC236}">
                    <a16:creationId xmlns:a16="http://schemas.microsoft.com/office/drawing/2014/main" id="{803BDBCE-4D4C-8CE4-3AC9-D243A688E7FA}"/>
                  </a:ext>
                </a:extLst>
              </p:cNvPr>
              <p:cNvSpPr txBox="1">
                <a:spLocks noRot="1" noChangeAspect="1" noMove="1" noResize="1" noEditPoints="1" noAdjustHandles="1" noChangeArrowheads="1" noChangeShapeType="1" noTextEdit="1"/>
              </p:cNvSpPr>
              <p:nvPr/>
            </p:nvSpPr>
            <p:spPr>
              <a:xfrm>
                <a:off x="2563687" y="907955"/>
                <a:ext cx="251094" cy="276999"/>
              </a:xfrm>
              <a:prstGeom prst="rect">
                <a:avLst/>
              </a:prstGeom>
              <a:blipFill>
                <a:blip r:embed="rId8"/>
                <a:stretch>
                  <a:fillRect l="-15000" r="-10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11B11FF-6176-CE11-3605-93CA71E91221}"/>
                  </a:ext>
                </a:extLst>
              </p:cNvPr>
              <p:cNvSpPr txBox="1"/>
              <p:nvPr/>
            </p:nvSpPr>
            <p:spPr>
              <a:xfrm>
                <a:off x="3023343" y="907955"/>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5</m:t>
                          </m:r>
                        </m:sub>
                      </m:sSub>
                    </m:oMath>
                  </m:oMathPara>
                </a14:m>
                <a:endParaRPr lang="en-US" dirty="0"/>
              </a:p>
            </p:txBody>
          </p:sp>
        </mc:Choice>
        <mc:Fallback xmlns="">
          <p:sp>
            <p:nvSpPr>
              <p:cNvPr id="18" name="TextBox 17">
                <a:extLst>
                  <a:ext uri="{FF2B5EF4-FFF2-40B4-BE49-F238E27FC236}">
                    <a16:creationId xmlns:a16="http://schemas.microsoft.com/office/drawing/2014/main" id="{711B11FF-6176-CE11-3605-93CA71E91221}"/>
                  </a:ext>
                </a:extLst>
              </p:cNvPr>
              <p:cNvSpPr txBox="1">
                <a:spLocks noRot="1" noChangeAspect="1" noMove="1" noResize="1" noEditPoints="1" noAdjustHandles="1" noChangeArrowheads="1" noChangeShapeType="1" noTextEdit="1"/>
              </p:cNvSpPr>
              <p:nvPr/>
            </p:nvSpPr>
            <p:spPr>
              <a:xfrm>
                <a:off x="3023343" y="907955"/>
                <a:ext cx="255583" cy="276999"/>
              </a:xfrm>
              <a:prstGeom prst="rect">
                <a:avLst/>
              </a:prstGeom>
              <a:blipFill>
                <a:blip r:embed="rId9"/>
                <a:stretch>
                  <a:fillRect l="-14286" r="-476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D3C2029-993D-22CE-92F1-81FFD4D3614F}"/>
                  </a:ext>
                </a:extLst>
              </p:cNvPr>
              <p:cNvSpPr txBox="1"/>
              <p:nvPr/>
            </p:nvSpPr>
            <p:spPr>
              <a:xfrm>
                <a:off x="3474495" y="907955"/>
                <a:ext cx="255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6</m:t>
                          </m:r>
                        </m:sub>
                      </m:sSub>
                    </m:oMath>
                  </m:oMathPara>
                </a14:m>
                <a:endParaRPr lang="en-US" dirty="0"/>
              </a:p>
            </p:txBody>
          </p:sp>
        </mc:Choice>
        <mc:Fallback xmlns="">
          <p:sp>
            <p:nvSpPr>
              <p:cNvPr id="19" name="TextBox 18">
                <a:extLst>
                  <a:ext uri="{FF2B5EF4-FFF2-40B4-BE49-F238E27FC236}">
                    <a16:creationId xmlns:a16="http://schemas.microsoft.com/office/drawing/2014/main" id="{9D3C2029-993D-22CE-92F1-81FFD4D3614F}"/>
                  </a:ext>
                </a:extLst>
              </p:cNvPr>
              <p:cNvSpPr txBox="1">
                <a:spLocks noRot="1" noChangeAspect="1" noMove="1" noResize="1" noEditPoints="1" noAdjustHandles="1" noChangeArrowheads="1" noChangeShapeType="1" noTextEdit="1"/>
              </p:cNvSpPr>
              <p:nvPr/>
            </p:nvSpPr>
            <p:spPr>
              <a:xfrm>
                <a:off x="3474495" y="907955"/>
                <a:ext cx="255583" cy="276999"/>
              </a:xfrm>
              <a:prstGeom prst="rect">
                <a:avLst/>
              </a:prstGeom>
              <a:blipFill>
                <a:blip r:embed="rId10"/>
                <a:stretch>
                  <a:fillRect l="-14286"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A8D1ABE-0300-B4D5-53D2-1CAC0FDDC8F5}"/>
                  </a:ext>
                </a:extLst>
              </p:cNvPr>
              <p:cNvSpPr txBox="1"/>
              <p:nvPr/>
            </p:nvSpPr>
            <p:spPr>
              <a:xfrm>
                <a:off x="2002242" y="370724"/>
                <a:ext cx="828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r>
                        <a:rPr lang="en-CA" b="0" i="1" smtClean="0">
                          <a:latin typeface="Cambria Math" panose="02040503050406030204" pitchFamily="18" charset="0"/>
                        </a:rPr>
                        <m:t>=1,2</m:t>
                      </m:r>
                    </m:oMath>
                  </m:oMathPara>
                </a14:m>
                <a:endParaRPr lang="en-US" dirty="0"/>
              </a:p>
            </p:txBody>
          </p:sp>
        </mc:Choice>
        <mc:Fallback xmlns="">
          <p:sp>
            <p:nvSpPr>
              <p:cNvPr id="24" name="TextBox 23">
                <a:extLst>
                  <a:ext uri="{FF2B5EF4-FFF2-40B4-BE49-F238E27FC236}">
                    <a16:creationId xmlns:a16="http://schemas.microsoft.com/office/drawing/2014/main" id="{CA8D1ABE-0300-B4D5-53D2-1CAC0FDDC8F5}"/>
                  </a:ext>
                </a:extLst>
              </p:cNvPr>
              <p:cNvSpPr txBox="1">
                <a:spLocks noRot="1" noChangeAspect="1" noMove="1" noResize="1" noEditPoints="1" noAdjustHandles="1" noChangeArrowheads="1" noChangeShapeType="1" noTextEdit="1"/>
              </p:cNvSpPr>
              <p:nvPr/>
            </p:nvSpPr>
            <p:spPr>
              <a:xfrm>
                <a:off x="2002242" y="370724"/>
                <a:ext cx="828817" cy="276999"/>
              </a:xfrm>
              <a:prstGeom prst="rect">
                <a:avLst/>
              </a:prstGeom>
              <a:blipFill>
                <a:blip r:embed="rId11"/>
                <a:stretch>
                  <a:fillRect l="-3030" r="-757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C787627-9CA4-8EF2-8CD4-89A156E878A9}"/>
                  </a:ext>
                </a:extLst>
              </p:cNvPr>
              <p:cNvSpPr txBox="1"/>
              <p:nvPr/>
            </p:nvSpPr>
            <p:spPr>
              <a:xfrm>
                <a:off x="5046373" y="1183937"/>
                <a:ext cx="1382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(1,1,1,1,2,1)</m:t>
                      </m:r>
                    </m:oMath>
                  </m:oMathPara>
                </a14:m>
                <a:endParaRPr lang="en-US" dirty="0"/>
              </a:p>
            </p:txBody>
          </p:sp>
        </mc:Choice>
        <mc:Fallback xmlns="">
          <p:sp>
            <p:nvSpPr>
              <p:cNvPr id="36" name="TextBox 35">
                <a:extLst>
                  <a:ext uri="{FF2B5EF4-FFF2-40B4-BE49-F238E27FC236}">
                    <a16:creationId xmlns:a16="http://schemas.microsoft.com/office/drawing/2014/main" id="{0C787627-9CA4-8EF2-8CD4-89A156E878A9}"/>
                  </a:ext>
                </a:extLst>
              </p:cNvPr>
              <p:cNvSpPr txBox="1">
                <a:spLocks noRot="1" noChangeAspect="1" noMove="1" noResize="1" noEditPoints="1" noAdjustHandles="1" noChangeArrowheads="1" noChangeShapeType="1" noTextEdit="1"/>
              </p:cNvSpPr>
              <p:nvPr/>
            </p:nvSpPr>
            <p:spPr>
              <a:xfrm>
                <a:off x="5046373" y="1183937"/>
                <a:ext cx="1382110" cy="276999"/>
              </a:xfrm>
              <a:prstGeom prst="rect">
                <a:avLst/>
              </a:prstGeom>
              <a:blipFill>
                <a:blip r:embed="rId12"/>
                <a:stretch>
                  <a:fillRect l="-6364" t="-4348" r="-545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9F52F00-D82E-4EC4-C4E4-64B09D351875}"/>
                  </a:ext>
                </a:extLst>
              </p:cNvPr>
              <p:cNvSpPr txBox="1"/>
              <p:nvPr/>
            </p:nvSpPr>
            <p:spPr>
              <a:xfrm>
                <a:off x="5046373" y="1593671"/>
                <a:ext cx="1382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(2,1,1,1,2,1)</m:t>
                      </m:r>
                    </m:oMath>
                  </m:oMathPara>
                </a14:m>
                <a:endParaRPr lang="en-US" dirty="0"/>
              </a:p>
            </p:txBody>
          </p:sp>
        </mc:Choice>
        <mc:Fallback xmlns="">
          <p:sp>
            <p:nvSpPr>
              <p:cNvPr id="37" name="TextBox 36">
                <a:extLst>
                  <a:ext uri="{FF2B5EF4-FFF2-40B4-BE49-F238E27FC236}">
                    <a16:creationId xmlns:a16="http://schemas.microsoft.com/office/drawing/2014/main" id="{69F52F00-D82E-4EC4-C4E4-64B09D351875}"/>
                  </a:ext>
                </a:extLst>
              </p:cNvPr>
              <p:cNvSpPr txBox="1">
                <a:spLocks noRot="1" noChangeAspect="1" noMove="1" noResize="1" noEditPoints="1" noAdjustHandles="1" noChangeArrowheads="1" noChangeShapeType="1" noTextEdit="1"/>
              </p:cNvSpPr>
              <p:nvPr/>
            </p:nvSpPr>
            <p:spPr>
              <a:xfrm>
                <a:off x="5046373" y="1593671"/>
                <a:ext cx="1382110" cy="276999"/>
              </a:xfrm>
              <a:prstGeom prst="rect">
                <a:avLst/>
              </a:prstGeom>
              <a:blipFill>
                <a:blip r:embed="rId13"/>
                <a:stretch>
                  <a:fillRect l="-6364" t="-4348" r="-545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B4D7F7-2822-38CC-7314-CB845C08CC00}"/>
                  </a:ext>
                </a:extLst>
              </p:cNvPr>
              <p:cNvSpPr txBox="1"/>
              <p:nvPr/>
            </p:nvSpPr>
            <p:spPr>
              <a:xfrm>
                <a:off x="5046373" y="2039971"/>
                <a:ext cx="1382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(1,2,1,2,2,2)</m:t>
                      </m:r>
                    </m:oMath>
                  </m:oMathPara>
                </a14:m>
                <a:endParaRPr lang="en-US" dirty="0"/>
              </a:p>
            </p:txBody>
          </p:sp>
        </mc:Choice>
        <mc:Fallback xmlns="">
          <p:sp>
            <p:nvSpPr>
              <p:cNvPr id="38" name="TextBox 37">
                <a:extLst>
                  <a:ext uri="{FF2B5EF4-FFF2-40B4-BE49-F238E27FC236}">
                    <a16:creationId xmlns:a16="http://schemas.microsoft.com/office/drawing/2014/main" id="{C2B4D7F7-2822-38CC-7314-CB845C08CC00}"/>
                  </a:ext>
                </a:extLst>
              </p:cNvPr>
              <p:cNvSpPr txBox="1">
                <a:spLocks noRot="1" noChangeAspect="1" noMove="1" noResize="1" noEditPoints="1" noAdjustHandles="1" noChangeArrowheads="1" noChangeShapeType="1" noTextEdit="1"/>
              </p:cNvSpPr>
              <p:nvPr/>
            </p:nvSpPr>
            <p:spPr>
              <a:xfrm>
                <a:off x="5046373" y="2039971"/>
                <a:ext cx="1382110" cy="276999"/>
              </a:xfrm>
              <a:prstGeom prst="rect">
                <a:avLst/>
              </a:prstGeom>
              <a:blipFill>
                <a:blip r:embed="rId14"/>
                <a:stretch>
                  <a:fillRect l="-6364" r="-545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2EB858B-8C33-1F98-EC47-C53105901813}"/>
                  </a:ext>
                </a:extLst>
              </p:cNvPr>
              <p:cNvSpPr txBox="1"/>
              <p:nvPr/>
            </p:nvSpPr>
            <p:spPr>
              <a:xfrm>
                <a:off x="5046373" y="2486271"/>
                <a:ext cx="13821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(2,2,1,2,2,2)</m:t>
                      </m:r>
                    </m:oMath>
                  </m:oMathPara>
                </a14:m>
                <a:endParaRPr lang="en-US" dirty="0"/>
              </a:p>
            </p:txBody>
          </p:sp>
        </mc:Choice>
        <mc:Fallback xmlns="">
          <p:sp>
            <p:nvSpPr>
              <p:cNvPr id="39" name="TextBox 38">
                <a:extLst>
                  <a:ext uri="{FF2B5EF4-FFF2-40B4-BE49-F238E27FC236}">
                    <a16:creationId xmlns:a16="http://schemas.microsoft.com/office/drawing/2014/main" id="{F2EB858B-8C33-1F98-EC47-C53105901813}"/>
                  </a:ext>
                </a:extLst>
              </p:cNvPr>
              <p:cNvSpPr txBox="1">
                <a:spLocks noRot="1" noChangeAspect="1" noMove="1" noResize="1" noEditPoints="1" noAdjustHandles="1" noChangeArrowheads="1" noChangeShapeType="1" noTextEdit="1"/>
              </p:cNvSpPr>
              <p:nvPr/>
            </p:nvSpPr>
            <p:spPr>
              <a:xfrm>
                <a:off x="5046373" y="2486271"/>
                <a:ext cx="1382110" cy="276999"/>
              </a:xfrm>
              <a:prstGeom prst="rect">
                <a:avLst/>
              </a:prstGeom>
              <a:blipFill>
                <a:blip r:embed="rId15"/>
                <a:stretch>
                  <a:fillRect l="-6364" r="-5455" b="-34783"/>
                </a:stretch>
              </a:blipFill>
            </p:spPr>
            <p:txBody>
              <a:bodyPr/>
              <a:lstStyle/>
              <a:p>
                <a:r>
                  <a:rPr lang="en-US">
                    <a:noFill/>
                  </a:rPr>
                  <a:t> </a:t>
                </a:r>
              </a:p>
            </p:txBody>
          </p:sp>
        </mc:Fallback>
      </mc:AlternateContent>
      <p:pic>
        <p:nvPicPr>
          <p:cNvPr id="70" name="Picture 69">
            <a:extLst>
              <a:ext uri="{FF2B5EF4-FFF2-40B4-BE49-F238E27FC236}">
                <a16:creationId xmlns:a16="http://schemas.microsoft.com/office/drawing/2014/main" id="{1C8AEB2F-4FE7-BA9D-3B4F-EBEAAA377232}"/>
              </a:ext>
            </a:extLst>
          </p:cNvPr>
          <p:cNvPicPr>
            <a:picLocks noChangeAspect="1"/>
          </p:cNvPicPr>
          <p:nvPr/>
        </p:nvPicPr>
        <p:blipFill>
          <a:blip r:embed="rId16"/>
          <a:stretch>
            <a:fillRect/>
          </a:stretch>
        </p:blipFill>
        <p:spPr>
          <a:xfrm>
            <a:off x="6708645" y="1105328"/>
            <a:ext cx="3288962" cy="1419825"/>
          </a:xfrm>
          <a:prstGeom prst="rect">
            <a:avLst/>
          </a:prstGeom>
        </p:spPr>
      </p:pic>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B9122C3-703F-4119-C273-07A442A98629}"/>
                  </a:ext>
                </a:extLst>
              </p:cNvPr>
              <p:cNvSpPr txBox="1"/>
              <p:nvPr/>
            </p:nvSpPr>
            <p:spPr>
              <a:xfrm>
                <a:off x="9162225" y="2065027"/>
                <a:ext cx="335027" cy="460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2</m:t>
                            </m:r>
                          </m:e>
                        </m:mr>
                      </m:m>
                      <m:r>
                        <a:rPr lang="en-CA" b="0" i="1" smtClean="0">
                          <a:latin typeface="Cambria Math" panose="02040503050406030204" pitchFamily="18" charset="0"/>
                        </a:rPr>
                        <m:t>]</m:t>
                      </m:r>
                    </m:oMath>
                  </m:oMathPara>
                </a14:m>
                <a:endParaRPr lang="en-US" dirty="0"/>
              </a:p>
            </p:txBody>
          </p:sp>
        </mc:Choice>
        <mc:Fallback xmlns="">
          <p:sp>
            <p:nvSpPr>
              <p:cNvPr id="71" name="TextBox 70">
                <a:extLst>
                  <a:ext uri="{FF2B5EF4-FFF2-40B4-BE49-F238E27FC236}">
                    <a16:creationId xmlns:a16="http://schemas.microsoft.com/office/drawing/2014/main" id="{9B9122C3-703F-4119-C273-07A442A98629}"/>
                  </a:ext>
                </a:extLst>
              </p:cNvPr>
              <p:cNvSpPr txBox="1">
                <a:spLocks noRot="1" noChangeAspect="1" noMove="1" noResize="1" noEditPoints="1" noAdjustHandles="1" noChangeArrowheads="1" noChangeShapeType="1" noTextEdit="1"/>
              </p:cNvSpPr>
              <p:nvPr/>
            </p:nvSpPr>
            <p:spPr>
              <a:xfrm>
                <a:off x="9162225" y="2065027"/>
                <a:ext cx="335027" cy="460126"/>
              </a:xfrm>
              <a:prstGeom prst="rect">
                <a:avLst/>
              </a:prstGeom>
              <a:blipFill>
                <a:blip r:embed="rId17"/>
                <a:stretch>
                  <a:fillRect l="-25926" t="-5405" r="-2592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BF3BFEE-3F87-CE93-1B76-37F92F4C0557}"/>
                  </a:ext>
                </a:extLst>
              </p:cNvPr>
              <p:cNvSpPr txBox="1"/>
              <p:nvPr/>
            </p:nvSpPr>
            <p:spPr>
              <a:xfrm>
                <a:off x="8458506" y="2187176"/>
                <a:ext cx="703719" cy="535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2,1)</m:t>
                            </m:r>
                          </m:e>
                        </m:mr>
                        <m:mr>
                          <m:e>
                            <m:r>
                              <a:rPr lang="en-CA" b="0" i="1" smtClean="0">
                                <a:latin typeface="Cambria Math" panose="02040503050406030204" pitchFamily="18" charset="0"/>
                              </a:rPr>
                              <m:t>(2,2)</m:t>
                            </m:r>
                          </m:e>
                        </m:mr>
                      </m:m>
                      <m:r>
                        <a:rPr lang="en-CA" b="0" i="1" smtClean="0">
                          <a:latin typeface="Cambria Math" panose="02040503050406030204" pitchFamily="18" charset="0"/>
                        </a:rPr>
                        <m:t>]</m:t>
                      </m:r>
                    </m:oMath>
                  </m:oMathPara>
                </a14:m>
                <a:endParaRPr lang="en-US" dirty="0"/>
              </a:p>
            </p:txBody>
          </p:sp>
        </mc:Choice>
        <mc:Fallback xmlns="">
          <p:sp>
            <p:nvSpPr>
              <p:cNvPr id="72" name="TextBox 71">
                <a:extLst>
                  <a:ext uri="{FF2B5EF4-FFF2-40B4-BE49-F238E27FC236}">
                    <a16:creationId xmlns:a16="http://schemas.microsoft.com/office/drawing/2014/main" id="{6BF3BFEE-3F87-CE93-1B76-37F92F4C0557}"/>
                  </a:ext>
                </a:extLst>
              </p:cNvPr>
              <p:cNvSpPr txBox="1">
                <a:spLocks noRot="1" noChangeAspect="1" noMove="1" noResize="1" noEditPoints="1" noAdjustHandles="1" noChangeArrowheads="1" noChangeShapeType="1" noTextEdit="1"/>
              </p:cNvSpPr>
              <p:nvPr/>
            </p:nvSpPr>
            <p:spPr>
              <a:xfrm>
                <a:off x="8458506" y="2187176"/>
                <a:ext cx="703719" cy="535083"/>
              </a:xfrm>
              <a:prstGeom prst="rect">
                <a:avLst/>
              </a:prstGeom>
              <a:blipFill>
                <a:blip r:embed="rId18"/>
                <a:stretch>
                  <a:fillRect l="-12500" t="-6977" r="-12500" b="-18605"/>
                </a:stretch>
              </a:blipFill>
            </p:spPr>
            <p:txBody>
              <a:bodyPr/>
              <a:lstStyle/>
              <a:p>
                <a:r>
                  <a:rPr lang="en-US">
                    <a:noFill/>
                  </a:rPr>
                  <a:t> </a:t>
                </a:r>
              </a:p>
            </p:txBody>
          </p:sp>
        </mc:Fallback>
      </mc:AlternateContent>
      <p:pic>
        <p:nvPicPr>
          <p:cNvPr id="73" name="Picture 72">
            <a:extLst>
              <a:ext uri="{FF2B5EF4-FFF2-40B4-BE49-F238E27FC236}">
                <a16:creationId xmlns:a16="http://schemas.microsoft.com/office/drawing/2014/main" id="{0D9B21B7-7977-B2FE-82F8-9124F1D6027F}"/>
              </a:ext>
            </a:extLst>
          </p:cNvPr>
          <p:cNvPicPr>
            <a:picLocks noChangeAspect="1"/>
          </p:cNvPicPr>
          <p:nvPr/>
        </p:nvPicPr>
        <p:blipFill>
          <a:blip r:embed="rId19"/>
          <a:stretch>
            <a:fillRect/>
          </a:stretch>
        </p:blipFill>
        <p:spPr>
          <a:xfrm>
            <a:off x="6736175" y="1053724"/>
            <a:ext cx="4097723" cy="1473742"/>
          </a:xfrm>
          <a:prstGeom prst="rect">
            <a:avLst/>
          </a:prstGeom>
        </p:spPr>
      </p:pic>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8F85734-25EE-C6F6-5630-74B5F196417A}"/>
                  </a:ext>
                </a:extLst>
              </p:cNvPr>
              <p:cNvSpPr txBox="1"/>
              <p:nvPr/>
            </p:nvSpPr>
            <p:spPr>
              <a:xfrm>
                <a:off x="9546998" y="2035606"/>
                <a:ext cx="335027" cy="460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2</m:t>
                            </m:r>
                          </m:e>
                        </m:mr>
                      </m:m>
                      <m:r>
                        <a:rPr lang="en-CA" b="0" i="1" smtClean="0">
                          <a:latin typeface="Cambria Math" panose="02040503050406030204" pitchFamily="18" charset="0"/>
                        </a:rPr>
                        <m:t>]</m:t>
                      </m:r>
                    </m:oMath>
                  </m:oMathPara>
                </a14:m>
                <a:endParaRPr lang="en-US" dirty="0"/>
              </a:p>
            </p:txBody>
          </p:sp>
        </mc:Choice>
        <mc:Fallback xmlns="">
          <p:sp>
            <p:nvSpPr>
              <p:cNvPr id="74" name="TextBox 73">
                <a:extLst>
                  <a:ext uri="{FF2B5EF4-FFF2-40B4-BE49-F238E27FC236}">
                    <a16:creationId xmlns:a16="http://schemas.microsoft.com/office/drawing/2014/main" id="{48F85734-25EE-C6F6-5630-74B5F196417A}"/>
                  </a:ext>
                </a:extLst>
              </p:cNvPr>
              <p:cNvSpPr txBox="1">
                <a:spLocks noRot="1" noChangeAspect="1" noMove="1" noResize="1" noEditPoints="1" noAdjustHandles="1" noChangeArrowheads="1" noChangeShapeType="1" noTextEdit="1"/>
              </p:cNvSpPr>
              <p:nvPr/>
            </p:nvSpPr>
            <p:spPr>
              <a:xfrm>
                <a:off x="9546998" y="2035606"/>
                <a:ext cx="335027" cy="460126"/>
              </a:xfrm>
              <a:prstGeom prst="rect">
                <a:avLst/>
              </a:prstGeom>
              <a:blipFill>
                <a:blip r:embed="rId20"/>
                <a:stretch>
                  <a:fillRect l="-25000" t="-5405" r="-21429"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3182374-059C-1D62-3170-606A79BDE765}"/>
                  </a:ext>
                </a:extLst>
              </p:cNvPr>
              <p:cNvSpPr txBox="1"/>
              <p:nvPr/>
            </p:nvSpPr>
            <p:spPr>
              <a:xfrm>
                <a:off x="8749934" y="2120381"/>
                <a:ext cx="703719" cy="535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2,1)</m:t>
                            </m:r>
                          </m:e>
                        </m:mr>
                        <m:mr>
                          <m:e>
                            <m:r>
                              <a:rPr lang="en-CA" b="0" i="1" smtClean="0">
                                <a:latin typeface="Cambria Math" panose="02040503050406030204" pitchFamily="18" charset="0"/>
                              </a:rPr>
                              <m:t>(2,2)</m:t>
                            </m:r>
                          </m:e>
                        </m:mr>
                      </m:m>
                      <m:r>
                        <a:rPr lang="en-CA" b="0" i="1" smtClean="0">
                          <a:latin typeface="Cambria Math" panose="02040503050406030204" pitchFamily="18" charset="0"/>
                        </a:rPr>
                        <m:t>]</m:t>
                      </m:r>
                    </m:oMath>
                  </m:oMathPara>
                </a14:m>
                <a:endParaRPr lang="en-US" dirty="0"/>
              </a:p>
            </p:txBody>
          </p:sp>
        </mc:Choice>
        <mc:Fallback xmlns="">
          <p:sp>
            <p:nvSpPr>
              <p:cNvPr id="75" name="TextBox 74">
                <a:extLst>
                  <a:ext uri="{FF2B5EF4-FFF2-40B4-BE49-F238E27FC236}">
                    <a16:creationId xmlns:a16="http://schemas.microsoft.com/office/drawing/2014/main" id="{53182374-059C-1D62-3170-606A79BDE765}"/>
                  </a:ext>
                </a:extLst>
              </p:cNvPr>
              <p:cNvSpPr txBox="1">
                <a:spLocks noRot="1" noChangeAspect="1" noMove="1" noResize="1" noEditPoints="1" noAdjustHandles="1" noChangeArrowheads="1" noChangeShapeType="1" noTextEdit="1"/>
              </p:cNvSpPr>
              <p:nvPr/>
            </p:nvSpPr>
            <p:spPr>
              <a:xfrm>
                <a:off x="8749934" y="2120381"/>
                <a:ext cx="703719" cy="535083"/>
              </a:xfrm>
              <a:prstGeom prst="rect">
                <a:avLst/>
              </a:prstGeom>
              <a:blipFill>
                <a:blip r:embed="rId21"/>
                <a:stretch>
                  <a:fillRect l="-10526" t="-6977" r="-12281"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8E99127-2A45-7D3A-01BE-84F827D7EE28}"/>
                  </a:ext>
                </a:extLst>
              </p:cNvPr>
              <p:cNvSpPr txBox="1"/>
              <p:nvPr/>
            </p:nvSpPr>
            <p:spPr>
              <a:xfrm>
                <a:off x="7846286" y="2193755"/>
                <a:ext cx="880048" cy="822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1,2,1)</m:t>
                            </m:r>
                          </m:e>
                        </m:mr>
                        <m:mr>
                          <m:e>
                            <m:r>
                              <a:rPr lang="en-CA" b="0" i="1" smtClean="0">
                                <a:latin typeface="Cambria Math" panose="02040503050406030204" pitchFamily="18" charset="0"/>
                              </a:rPr>
                              <m:t>(1,2,2)</m:t>
                            </m:r>
                          </m:e>
                        </m:mr>
                        <m:mr>
                          <m:e>
                            <m:r>
                              <a:rPr lang="en-CA" b="0" i="1" smtClean="0">
                                <a:latin typeface="Cambria Math" panose="02040503050406030204" pitchFamily="18" charset="0"/>
                              </a:rPr>
                              <m:t>(2,2,2)</m:t>
                            </m:r>
                          </m:e>
                        </m:mr>
                      </m:m>
                      <m:r>
                        <a:rPr lang="en-CA" b="0" i="1" smtClean="0">
                          <a:latin typeface="Cambria Math" panose="02040503050406030204" pitchFamily="18" charset="0"/>
                        </a:rPr>
                        <m:t>]</m:t>
                      </m:r>
                    </m:oMath>
                  </m:oMathPara>
                </a14:m>
                <a:endParaRPr lang="en-US" dirty="0"/>
              </a:p>
            </p:txBody>
          </p:sp>
        </mc:Choice>
        <mc:Fallback xmlns="">
          <p:sp>
            <p:nvSpPr>
              <p:cNvPr id="76" name="TextBox 75">
                <a:extLst>
                  <a:ext uri="{FF2B5EF4-FFF2-40B4-BE49-F238E27FC236}">
                    <a16:creationId xmlns:a16="http://schemas.microsoft.com/office/drawing/2014/main" id="{A8E99127-2A45-7D3A-01BE-84F827D7EE28}"/>
                  </a:ext>
                </a:extLst>
              </p:cNvPr>
              <p:cNvSpPr txBox="1">
                <a:spLocks noRot="1" noChangeAspect="1" noMove="1" noResize="1" noEditPoints="1" noAdjustHandles="1" noChangeArrowheads="1" noChangeShapeType="1" noTextEdit="1"/>
              </p:cNvSpPr>
              <p:nvPr/>
            </p:nvSpPr>
            <p:spPr>
              <a:xfrm>
                <a:off x="7846286" y="2193755"/>
                <a:ext cx="880048" cy="822533"/>
              </a:xfrm>
              <a:prstGeom prst="rect">
                <a:avLst/>
              </a:prstGeom>
              <a:blipFill>
                <a:blip r:embed="rId22"/>
                <a:stretch>
                  <a:fillRect l="-8571" t="-3030" r="-10000" b="-12121"/>
                </a:stretch>
              </a:blipFill>
            </p:spPr>
            <p:txBody>
              <a:bodyPr/>
              <a:lstStyle/>
              <a:p>
                <a:r>
                  <a:rPr lang="en-US">
                    <a:noFill/>
                  </a:rPr>
                  <a:t> </a:t>
                </a:r>
              </a:p>
            </p:txBody>
          </p:sp>
        </mc:Fallback>
      </mc:AlternateContent>
      <p:pic>
        <p:nvPicPr>
          <p:cNvPr id="77" name="Picture 76">
            <a:extLst>
              <a:ext uri="{FF2B5EF4-FFF2-40B4-BE49-F238E27FC236}">
                <a16:creationId xmlns:a16="http://schemas.microsoft.com/office/drawing/2014/main" id="{4A6BBF93-A668-EE06-9FAB-B4E6233C30C8}"/>
              </a:ext>
            </a:extLst>
          </p:cNvPr>
          <p:cNvPicPr>
            <a:picLocks noChangeAspect="1"/>
          </p:cNvPicPr>
          <p:nvPr/>
        </p:nvPicPr>
        <p:blipFill>
          <a:blip r:embed="rId23"/>
          <a:stretch>
            <a:fillRect/>
          </a:stretch>
        </p:blipFill>
        <p:spPr>
          <a:xfrm>
            <a:off x="6809770" y="1083552"/>
            <a:ext cx="4717773" cy="1680426"/>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C6F2BCE-20FC-804D-8A42-9CD81222A893}"/>
                  </a:ext>
                </a:extLst>
              </p:cNvPr>
              <p:cNvSpPr txBox="1"/>
              <p:nvPr/>
            </p:nvSpPr>
            <p:spPr>
              <a:xfrm>
                <a:off x="8811802" y="2279488"/>
                <a:ext cx="880048" cy="822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1,2,1)</m:t>
                            </m:r>
                          </m:e>
                        </m:mr>
                        <m:mr>
                          <m:e>
                            <m:r>
                              <a:rPr lang="en-CA" b="0" i="1" smtClean="0">
                                <a:latin typeface="Cambria Math" panose="02040503050406030204" pitchFamily="18" charset="0"/>
                              </a:rPr>
                              <m:t>(1,2,2)</m:t>
                            </m:r>
                          </m:e>
                        </m:mr>
                        <m:mr>
                          <m:e>
                            <m:r>
                              <a:rPr lang="en-CA" b="0" i="1" smtClean="0">
                                <a:latin typeface="Cambria Math" panose="02040503050406030204" pitchFamily="18" charset="0"/>
                              </a:rPr>
                              <m:t>(2,2,2)</m:t>
                            </m:r>
                          </m:e>
                        </m:mr>
                      </m:m>
                      <m:r>
                        <a:rPr lang="en-CA" b="0" i="1" smtClean="0">
                          <a:latin typeface="Cambria Math" panose="02040503050406030204" pitchFamily="18" charset="0"/>
                        </a:rPr>
                        <m:t>]</m:t>
                      </m:r>
                    </m:oMath>
                  </m:oMathPara>
                </a14:m>
                <a:endParaRPr lang="en-US" dirty="0"/>
              </a:p>
            </p:txBody>
          </p:sp>
        </mc:Choice>
        <mc:Fallback xmlns="">
          <p:sp>
            <p:nvSpPr>
              <p:cNvPr id="78" name="TextBox 77">
                <a:extLst>
                  <a:ext uri="{FF2B5EF4-FFF2-40B4-BE49-F238E27FC236}">
                    <a16:creationId xmlns:a16="http://schemas.microsoft.com/office/drawing/2014/main" id="{3C6F2BCE-20FC-804D-8A42-9CD81222A893}"/>
                  </a:ext>
                </a:extLst>
              </p:cNvPr>
              <p:cNvSpPr txBox="1">
                <a:spLocks noRot="1" noChangeAspect="1" noMove="1" noResize="1" noEditPoints="1" noAdjustHandles="1" noChangeArrowheads="1" noChangeShapeType="1" noTextEdit="1"/>
              </p:cNvSpPr>
              <p:nvPr/>
            </p:nvSpPr>
            <p:spPr>
              <a:xfrm>
                <a:off x="8811802" y="2279488"/>
                <a:ext cx="880048" cy="822533"/>
              </a:xfrm>
              <a:prstGeom prst="rect">
                <a:avLst/>
              </a:prstGeom>
              <a:blipFill>
                <a:blip r:embed="rId24"/>
                <a:stretch>
                  <a:fillRect l="-10000" t="-3030" r="-8571"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6060782-6098-E93F-C83F-D38624F24103}"/>
                  </a:ext>
                </a:extLst>
              </p:cNvPr>
              <p:cNvSpPr txBox="1"/>
              <p:nvPr/>
            </p:nvSpPr>
            <p:spPr>
              <a:xfrm>
                <a:off x="7690729" y="2297682"/>
                <a:ext cx="1056379" cy="822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1,1,2,1)</m:t>
                            </m:r>
                          </m:e>
                        </m:mr>
                        <m:mr>
                          <m:e>
                            <m:r>
                              <a:rPr lang="en-CA" b="0" i="1" smtClean="0">
                                <a:latin typeface="Cambria Math" panose="02040503050406030204" pitchFamily="18" charset="0"/>
                              </a:rPr>
                              <m:t>(2,1,2,2)</m:t>
                            </m:r>
                          </m:e>
                        </m:mr>
                        <m:mr>
                          <m:e>
                            <m:r>
                              <a:rPr lang="en-CA" b="0" i="1" smtClean="0">
                                <a:latin typeface="Cambria Math" panose="02040503050406030204" pitchFamily="18" charset="0"/>
                              </a:rPr>
                              <m:t>(1,2,2,2)</m:t>
                            </m:r>
                          </m:e>
                        </m:mr>
                      </m:m>
                      <m:r>
                        <a:rPr lang="en-CA" b="0" i="1" smtClean="0">
                          <a:latin typeface="Cambria Math" panose="02040503050406030204" pitchFamily="18" charset="0"/>
                        </a:rPr>
                        <m:t>]</m:t>
                      </m:r>
                    </m:oMath>
                  </m:oMathPara>
                </a14:m>
                <a:endParaRPr lang="en-US" dirty="0"/>
              </a:p>
            </p:txBody>
          </p:sp>
        </mc:Choice>
        <mc:Fallback xmlns="">
          <p:sp>
            <p:nvSpPr>
              <p:cNvPr id="79" name="TextBox 78">
                <a:extLst>
                  <a:ext uri="{FF2B5EF4-FFF2-40B4-BE49-F238E27FC236}">
                    <a16:creationId xmlns:a16="http://schemas.microsoft.com/office/drawing/2014/main" id="{46060782-6098-E93F-C83F-D38624F24103}"/>
                  </a:ext>
                </a:extLst>
              </p:cNvPr>
              <p:cNvSpPr txBox="1">
                <a:spLocks noRot="1" noChangeAspect="1" noMove="1" noResize="1" noEditPoints="1" noAdjustHandles="1" noChangeArrowheads="1" noChangeShapeType="1" noTextEdit="1"/>
              </p:cNvSpPr>
              <p:nvPr/>
            </p:nvSpPr>
            <p:spPr>
              <a:xfrm>
                <a:off x="7690729" y="2297682"/>
                <a:ext cx="1056379" cy="822533"/>
              </a:xfrm>
              <a:prstGeom prst="rect">
                <a:avLst/>
              </a:prstGeom>
              <a:blipFill>
                <a:blip r:embed="rId25"/>
                <a:stretch>
                  <a:fillRect l="-7143" t="-1515" r="-8333"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FE672C7-5EBF-A6B4-5567-09E4C555BF0D}"/>
                  </a:ext>
                </a:extLst>
              </p:cNvPr>
              <p:cNvSpPr txBox="1"/>
              <p:nvPr/>
            </p:nvSpPr>
            <p:spPr>
              <a:xfrm>
                <a:off x="7268832" y="745509"/>
                <a:ext cx="1232710" cy="535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1,1,1,2,1)</m:t>
                            </m:r>
                          </m:e>
                        </m:mr>
                        <m:mr>
                          <m:e>
                            <m:r>
                              <a:rPr lang="en-CA" b="0" i="1" smtClean="0">
                                <a:latin typeface="Cambria Math" panose="02040503050406030204" pitchFamily="18" charset="0"/>
                              </a:rPr>
                              <m:t>(2,1,2,2,2)</m:t>
                            </m:r>
                          </m:e>
                        </m:mr>
                      </m:m>
                      <m:r>
                        <a:rPr lang="en-CA" b="0" i="1" smtClean="0">
                          <a:latin typeface="Cambria Math" panose="02040503050406030204" pitchFamily="18" charset="0"/>
                        </a:rPr>
                        <m:t>]</m:t>
                      </m:r>
                    </m:oMath>
                  </m:oMathPara>
                </a14:m>
                <a:endParaRPr lang="en-US" dirty="0"/>
              </a:p>
            </p:txBody>
          </p:sp>
        </mc:Choice>
        <mc:Fallback xmlns="">
          <p:sp>
            <p:nvSpPr>
              <p:cNvPr id="80" name="TextBox 79">
                <a:extLst>
                  <a:ext uri="{FF2B5EF4-FFF2-40B4-BE49-F238E27FC236}">
                    <a16:creationId xmlns:a16="http://schemas.microsoft.com/office/drawing/2014/main" id="{0FE672C7-5EBF-A6B4-5567-09E4C555BF0D}"/>
                  </a:ext>
                </a:extLst>
              </p:cNvPr>
              <p:cNvSpPr txBox="1">
                <a:spLocks noRot="1" noChangeAspect="1" noMove="1" noResize="1" noEditPoints="1" noAdjustHandles="1" noChangeArrowheads="1" noChangeShapeType="1" noTextEdit="1"/>
              </p:cNvSpPr>
              <p:nvPr/>
            </p:nvSpPr>
            <p:spPr>
              <a:xfrm>
                <a:off x="7268832" y="745509"/>
                <a:ext cx="1232710" cy="535083"/>
              </a:xfrm>
              <a:prstGeom prst="rect">
                <a:avLst/>
              </a:prstGeom>
              <a:blipFill>
                <a:blip r:embed="rId26"/>
                <a:stretch>
                  <a:fillRect l="-7143" t="-4651" r="-6122"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0398012-E844-645A-E091-D643EA637623}"/>
                  </a:ext>
                </a:extLst>
              </p:cNvPr>
              <p:cNvSpPr txBox="1"/>
              <p:nvPr/>
            </p:nvSpPr>
            <p:spPr>
              <a:xfrm>
                <a:off x="10504098" y="2084955"/>
                <a:ext cx="335027" cy="460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2</m:t>
                            </m:r>
                          </m:e>
                        </m:mr>
                      </m:m>
                      <m:r>
                        <a:rPr lang="en-CA" b="0" i="1" smtClean="0">
                          <a:latin typeface="Cambria Math" panose="02040503050406030204" pitchFamily="18" charset="0"/>
                        </a:rPr>
                        <m:t>]</m:t>
                      </m:r>
                    </m:oMath>
                  </m:oMathPara>
                </a14:m>
                <a:endParaRPr lang="en-US" dirty="0"/>
              </a:p>
            </p:txBody>
          </p:sp>
        </mc:Choice>
        <mc:Fallback xmlns="">
          <p:sp>
            <p:nvSpPr>
              <p:cNvPr id="81" name="TextBox 80">
                <a:extLst>
                  <a:ext uri="{FF2B5EF4-FFF2-40B4-BE49-F238E27FC236}">
                    <a16:creationId xmlns:a16="http://schemas.microsoft.com/office/drawing/2014/main" id="{90398012-E844-645A-E091-D643EA637623}"/>
                  </a:ext>
                </a:extLst>
              </p:cNvPr>
              <p:cNvSpPr txBox="1">
                <a:spLocks noRot="1" noChangeAspect="1" noMove="1" noResize="1" noEditPoints="1" noAdjustHandles="1" noChangeArrowheads="1" noChangeShapeType="1" noTextEdit="1"/>
              </p:cNvSpPr>
              <p:nvPr/>
            </p:nvSpPr>
            <p:spPr>
              <a:xfrm>
                <a:off x="10504098" y="2084955"/>
                <a:ext cx="335027" cy="460126"/>
              </a:xfrm>
              <a:prstGeom prst="rect">
                <a:avLst/>
              </a:prstGeom>
              <a:blipFill>
                <a:blip r:embed="rId27"/>
                <a:stretch>
                  <a:fillRect l="-25926" t="-5405" r="-2592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3B22712-25DA-0748-AE2B-B002E93CF201}"/>
                  </a:ext>
                </a:extLst>
              </p:cNvPr>
              <p:cNvSpPr txBox="1"/>
              <p:nvPr/>
            </p:nvSpPr>
            <p:spPr>
              <a:xfrm>
                <a:off x="9689015" y="2155672"/>
                <a:ext cx="703719" cy="535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m:t>
                            </m:r>
                            <m:r>
                              <a:rPr lang="en-CA" b="0" i="1" smtClean="0">
                                <a:latin typeface="Cambria Math" panose="02040503050406030204" pitchFamily="18" charset="0"/>
                              </a:rPr>
                              <m:t>2,1)</m:t>
                            </m:r>
                          </m:e>
                        </m:mr>
                        <m:mr>
                          <m:e>
                            <m:r>
                              <a:rPr lang="en-CA" b="0" i="1" smtClean="0">
                                <a:latin typeface="Cambria Math" panose="02040503050406030204" pitchFamily="18" charset="0"/>
                              </a:rPr>
                              <m:t>(2,2)</m:t>
                            </m:r>
                          </m:e>
                        </m:mr>
                      </m:m>
                      <m:r>
                        <a:rPr lang="en-CA" b="0" i="1" smtClean="0">
                          <a:latin typeface="Cambria Math" panose="02040503050406030204" pitchFamily="18" charset="0"/>
                        </a:rPr>
                        <m:t>]</m:t>
                      </m:r>
                    </m:oMath>
                  </m:oMathPara>
                </a14:m>
                <a:endParaRPr lang="en-US" dirty="0"/>
              </a:p>
            </p:txBody>
          </p:sp>
        </mc:Choice>
        <mc:Fallback xmlns="">
          <p:sp>
            <p:nvSpPr>
              <p:cNvPr id="82" name="TextBox 81">
                <a:extLst>
                  <a:ext uri="{FF2B5EF4-FFF2-40B4-BE49-F238E27FC236}">
                    <a16:creationId xmlns:a16="http://schemas.microsoft.com/office/drawing/2014/main" id="{D3B22712-25DA-0748-AE2B-B002E93CF201}"/>
                  </a:ext>
                </a:extLst>
              </p:cNvPr>
              <p:cNvSpPr txBox="1">
                <a:spLocks noRot="1" noChangeAspect="1" noMove="1" noResize="1" noEditPoints="1" noAdjustHandles="1" noChangeArrowheads="1" noChangeShapeType="1" noTextEdit="1"/>
              </p:cNvSpPr>
              <p:nvPr/>
            </p:nvSpPr>
            <p:spPr>
              <a:xfrm>
                <a:off x="9689015" y="2155672"/>
                <a:ext cx="703719" cy="535083"/>
              </a:xfrm>
              <a:prstGeom prst="rect">
                <a:avLst/>
              </a:prstGeom>
              <a:blipFill>
                <a:blip r:embed="rId28"/>
                <a:stretch>
                  <a:fillRect l="-10526" t="-4651" r="-12281"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8211A7F-6C0C-C60C-082C-CD4DBC6CB320}"/>
                  </a:ext>
                </a:extLst>
              </p:cNvPr>
              <p:cNvSpPr txBox="1"/>
              <p:nvPr/>
            </p:nvSpPr>
            <p:spPr>
              <a:xfrm>
                <a:off x="6611621" y="1901471"/>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US" dirty="0"/>
              </a:p>
            </p:txBody>
          </p:sp>
        </mc:Choice>
        <mc:Fallback xmlns="">
          <p:sp>
            <p:nvSpPr>
              <p:cNvPr id="86" name="TextBox 85">
                <a:extLst>
                  <a:ext uri="{FF2B5EF4-FFF2-40B4-BE49-F238E27FC236}">
                    <a16:creationId xmlns:a16="http://schemas.microsoft.com/office/drawing/2014/main" id="{58211A7F-6C0C-C60C-082C-CD4DBC6CB320}"/>
                  </a:ext>
                </a:extLst>
              </p:cNvPr>
              <p:cNvSpPr txBox="1">
                <a:spLocks noRot="1" noChangeAspect="1" noMove="1" noResize="1" noEditPoints="1" noAdjustHandles="1" noChangeArrowheads="1" noChangeShapeType="1" noTextEdit="1"/>
              </p:cNvSpPr>
              <p:nvPr/>
            </p:nvSpPr>
            <p:spPr>
              <a:xfrm>
                <a:off x="6611621" y="1901471"/>
                <a:ext cx="219612" cy="276999"/>
              </a:xfrm>
              <a:prstGeom prst="rect">
                <a:avLst/>
              </a:prstGeom>
              <a:blipFill>
                <a:blip r:embed="rId29"/>
                <a:stretch>
                  <a:fillRect l="-10526" r="-5263"/>
                </a:stretch>
              </a:blipFill>
            </p:spPr>
            <p:txBody>
              <a:bodyPr/>
              <a:lstStyle/>
              <a:p>
                <a:r>
                  <a:rPr lang="en-US">
                    <a:noFill/>
                  </a:rPr>
                  <a:t> </a:t>
                </a:r>
              </a:p>
            </p:txBody>
          </p:sp>
        </mc:Fallback>
      </mc:AlternateContent>
      <p:pic>
        <p:nvPicPr>
          <p:cNvPr id="87" name="Picture 86">
            <a:extLst>
              <a:ext uri="{FF2B5EF4-FFF2-40B4-BE49-F238E27FC236}">
                <a16:creationId xmlns:a16="http://schemas.microsoft.com/office/drawing/2014/main" id="{BDDD43BE-C8D7-8EB4-DB92-30FEDFB77837}"/>
              </a:ext>
            </a:extLst>
          </p:cNvPr>
          <p:cNvPicPr>
            <a:picLocks noChangeAspect="1"/>
          </p:cNvPicPr>
          <p:nvPr/>
        </p:nvPicPr>
        <p:blipFill>
          <a:blip r:embed="rId30"/>
          <a:stretch>
            <a:fillRect/>
          </a:stretch>
        </p:blipFill>
        <p:spPr>
          <a:xfrm>
            <a:off x="559543" y="4094731"/>
            <a:ext cx="4927600" cy="1549400"/>
          </a:xfrm>
          <a:prstGeom prst="rect">
            <a:avLst/>
          </a:prstGeom>
        </p:spPr>
      </p:pic>
      <p:pic>
        <p:nvPicPr>
          <p:cNvPr id="88" name="Picture 87">
            <a:extLst>
              <a:ext uri="{FF2B5EF4-FFF2-40B4-BE49-F238E27FC236}">
                <a16:creationId xmlns:a16="http://schemas.microsoft.com/office/drawing/2014/main" id="{B5A5623D-BB06-C56A-68B1-AE3CE3A723AD}"/>
              </a:ext>
            </a:extLst>
          </p:cNvPr>
          <p:cNvPicPr>
            <a:picLocks noChangeAspect="1"/>
          </p:cNvPicPr>
          <p:nvPr/>
        </p:nvPicPr>
        <p:blipFill>
          <a:blip r:embed="rId31"/>
          <a:stretch>
            <a:fillRect/>
          </a:stretch>
        </p:blipFill>
        <p:spPr>
          <a:xfrm>
            <a:off x="509124" y="4279028"/>
            <a:ext cx="5257800" cy="1549400"/>
          </a:xfrm>
          <a:prstGeom prst="rect">
            <a:avLst/>
          </a:prstGeom>
        </p:spPr>
      </p:pic>
      <p:pic>
        <p:nvPicPr>
          <p:cNvPr id="89" name="Picture 88">
            <a:extLst>
              <a:ext uri="{FF2B5EF4-FFF2-40B4-BE49-F238E27FC236}">
                <a16:creationId xmlns:a16="http://schemas.microsoft.com/office/drawing/2014/main" id="{5E38A6BC-8F5C-AC10-3566-77FEE0D827E7}"/>
              </a:ext>
            </a:extLst>
          </p:cNvPr>
          <p:cNvPicPr>
            <a:picLocks noChangeAspect="1"/>
          </p:cNvPicPr>
          <p:nvPr/>
        </p:nvPicPr>
        <p:blipFill>
          <a:blip r:embed="rId32"/>
          <a:stretch>
            <a:fillRect/>
          </a:stretch>
        </p:blipFill>
        <p:spPr>
          <a:xfrm>
            <a:off x="733210" y="4353249"/>
            <a:ext cx="4876800" cy="1536700"/>
          </a:xfrm>
          <a:prstGeom prst="rect">
            <a:avLst/>
          </a:prstGeom>
        </p:spPr>
      </p:pic>
      <p:pic>
        <p:nvPicPr>
          <p:cNvPr id="90" name="Picture 89">
            <a:extLst>
              <a:ext uri="{FF2B5EF4-FFF2-40B4-BE49-F238E27FC236}">
                <a16:creationId xmlns:a16="http://schemas.microsoft.com/office/drawing/2014/main" id="{2E5BD21B-550D-EA16-A2BD-7953C4D9003C}"/>
              </a:ext>
            </a:extLst>
          </p:cNvPr>
          <p:cNvPicPr>
            <a:picLocks noChangeAspect="1"/>
          </p:cNvPicPr>
          <p:nvPr/>
        </p:nvPicPr>
        <p:blipFill>
          <a:blip r:embed="rId33"/>
          <a:stretch>
            <a:fillRect/>
          </a:stretch>
        </p:blipFill>
        <p:spPr>
          <a:xfrm>
            <a:off x="559543" y="3886185"/>
            <a:ext cx="5156200" cy="2235200"/>
          </a:xfrm>
          <a:prstGeom prst="rect">
            <a:avLst/>
          </a:prstGeom>
        </p:spPr>
      </p:pic>
      <p:pic>
        <p:nvPicPr>
          <p:cNvPr id="91" name="Picture 90">
            <a:extLst>
              <a:ext uri="{FF2B5EF4-FFF2-40B4-BE49-F238E27FC236}">
                <a16:creationId xmlns:a16="http://schemas.microsoft.com/office/drawing/2014/main" id="{BFF85B8D-03A9-8643-5920-5F3533ACEEFE}"/>
              </a:ext>
            </a:extLst>
          </p:cNvPr>
          <p:cNvPicPr>
            <a:picLocks noChangeAspect="1"/>
          </p:cNvPicPr>
          <p:nvPr/>
        </p:nvPicPr>
        <p:blipFill>
          <a:blip r:embed="rId34"/>
          <a:stretch>
            <a:fillRect/>
          </a:stretch>
        </p:blipFill>
        <p:spPr>
          <a:xfrm>
            <a:off x="352436" y="4074119"/>
            <a:ext cx="5880100" cy="2197100"/>
          </a:xfrm>
          <a:prstGeom prst="rect">
            <a:avLst/>
          </a:prstGeom>
        </p:spPr>
      </p:pic>
      <p:pic>
        <p:nvPicPr>
          <p:cNvPr id="94" name="Picture 93">
            <a:extLst>
              <a:ext uri="{FF2B5EF4-FFF2-40B4-BE49-F238E27FC236}">
                <a16:creationId xmlns:a16="http://schemas.microsoft.com/office/drawing/2014/main" id="{6BB440A6-ED3C-11C5-5781-E57E2D6AAB3F}"/>
              </a:ext>
            </a:extLst>
          </p:cNvPr>
          <p:cNvPicPr>
            <a:picLocks noChangeAspect="1"/>
          </p:cNvPicPr>
          <p:nvPr/>
        </p:nvPicPr>
        <p:blipFill>
          <a:blip r:embed="rId35"/>
          <a:stretch>
            <a:fillRect/>
          </a:stretch>
        </p:blipFill>
        <p:spPr>
          <a:xfrm>
            <a:off x="6741753" y="4330535"/>
            <a:ext cx="4864100" cy="1778000"/>
          </a:xfrm>
          <a:prstGeom prst="rect">
            <a:avLst/>
          </a:prstGeom>
        </p:spPr>
      </p:pic>
      <p:sp>
        <p:nvSpPr>
          <p:cNvPr id="114" name="U-Turn Arrow 113">
            <a:extLst>
              <a:ext uri="{FF2B5EF4-FFF2-40B4-BE49-F238E27FC236}">
                <a16:creationId xmlns:a16="http://schemas.microsoft.com/office/drawing/2014/main" id="{880852EA-A9AA-C1BA-CDEC-14F1EEBBFC2C}"/>
              </a:ext>
            </a:extLst>
          </p:cNvPr>
          <p:cNvSpPr/>
          <p:nvPr/>
        </p:nvSpPr>
        <p:spPr>
          <a:xfrm rot="5400000">
            <a:off x="3016440" y="3855317"/>
            <a:ext cx="367844" cy="3805008"/>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U-Turn Arrow 115">
            <a:extLst>
              <a:ext uri="{FF2B5EF4-FFF2-40B4-BE49-F238E27FC236}">
                <a16:creationId xmlns:a16="http://schemas.microsoft.com/office/drawing/2014/main" id="{31B670B9-230E-F31B-F5FB-5CE2B21AD232}"/>
              </a:ext>
            </a:extLst>
          </p:cNvPr>
          <p:cNvSpPr/>
          <p:nvPr/>
        </p:nvSpPr>
        <p:spPr>
          <a:xfrm rot="16200000" flipH="1">
            <a:off x="2890915" y="4199402"/>
            <a:ext cx="334051" cy="3561710"/>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FFEA802E-79D5-DF5F-058C-A239D1F13688}"/>
              </a:ext>
            </a:extLst>
          </p:cNvPr>
          <p:cNvSpPr txBox="1"/>
          <p:nvPr/>
        </p:nvSpPr>
        <p:spPr>
          <a:xfrm>
            <a:off x="5589638" y="2971800"/>
            <a:ext cx="65" cy="276999"/>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738483D5-98F1-2613-256C-C6B4CC14F406}"/>
                  </a:ext>
                </a:extLst>
              </p:cNvPr>
              <p:cNvSpPr txBox="1"/>
              <p:nvPr/>
            </p:nvSpPr>
            <p:spPr>
              <a:xfrm>
                <a:off x="1297858" y="3885171"/>
                <a:ext cx="1140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𝐽</m:t>
                          </m:r>
                        </m:e>
                        <m:sub>
                          <m:r>
                            <a:rPr lang="en-CA" b="0" i="1" smtClean="0">
                              <a:latin typeface="Cambria Math" panose="02040503050406030204" pitchFamily="18" charset="0"/>
                            </a:rPr>
                            <m:t>2</m:t>
                          </m:r>
                        </m:sub>
                      </m:sSub>
                      <m:r>
                        <a:rPr lang="en-CA" b="0" i="1" smtClean="0">
                          <a:latin typeface="Cambria Math" panose="02040503050406030204" pitchFamily="18" charset="0"/>
                        </a:rPr>
                        <m:t>)</m:t>
                      </m:r>
                    </m:oMath>
                  </m:oMathPara>
                </a14:m>
                <a:endParaRPr lang="en-US" dirty="0"/>
              </a:p>
            </p:txBody>
          </p:sp>
        </mc:Choice>
        <mc:Fallback xmlns="">
          <p:sp>
            <p:nvSpPr>
              <p:cNvPr id="118" name="TextBox 117">
                <a:extLst>
                  <a:ext uri="{FF2B5EF4-FFF2-40B4-BE49-F238E27FC236}">
                    <a16:creationId xmlns:a16="http://schemas.microsoft.com/office/drawing/2014/main" id="{738483D5-98F1-2613-256C-C6B4CC14F406}"/>
                  </a:ext>
                </a:extLst>
              </p:cNvPr>
              <p:cNvSpPr txBox="1">
                <a:spLocks noRot="1" noChangeAspect="1" noMove="1" noResize="1" noEditPoints="1" noAdjustHandles="1" noChangeArrowheads="1" noChangeShapeType="1" noTextEdit="1"/>
              </p:cNvSpPr>
              <p:nvPr/>
            </p:nvSpPr>
            <p:spPr>
              <a:xfrm>
                <a:off x="1297858" y="3885171"/>
                <a:ext cx="1140184" cy="276999"/>
              </a:xfrm>
              <a:prstGeom prst="rect">
                <a:avLst/>
              </a:prstGeom>
              <a:blipFill>
                <a:blip r:embed="rId36"/>
                <a:stretch>
                  <a:fillRect l="-7778" r="-777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7854E6B-657D-9584-4849-3ADCD4B96239}"/>
                  </a:ext>
                </a:extLst>
              </p:cNvPr>
              <p:cNvSpPr txBox="1"/>
              <p:nvPr/>
            </p:nvSpPr>
            <p:spPr>
              <a:xfrm>
                <a:off x="1711782" y="3885171"/>
                <a:ext cx="14087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𝑓</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𝐼</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3</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𝐽</m:t>
                          </m:r>
                        </m:e>
                        <m:sub>
                          <m:r>
                            <a:rPr lang="en-CA" b="0" i="1" smtClean="0">
                              <a:latin typeface="Cambria Math" panose="02040503050406030204" pitchFamily="18" charset="0"/>
                            </a:rPr>
                            <m:t>3</m:t>
                          </m:r>
                        </m:sub>
                      </m:sSub>
                      <m:r>
                        <a:rPr lang="en-CA" b="0" i="1" smtClean="0">
                          <a:latin typeface="Cambria Math" panose="02040503050406030204" pitchFamily="18" charset="0"/>
                        </a:rPr>
                        <m:t>)</m:t>
                      </m:r>
                    </m:oMath>
                  </m:oMathPara>
                </a14:m>
                <a:endParaRPr lang="en-US" dirty="0"/>
              </a:p>
            </p:txBody>
          </p:sp>
        </mc:Choice>
        <mc:Fallback xmlns="">
          <p:sp>
            <p:nvSpPr>
              <p:cNvPr id="120" name="TextBox 119">
                <a:extLst>
                  <a:ext uri="{FF2B5EF4-FFF2-40B4-BE49-F238E27FC236}">
                    <a16:creationId xmlns:a16="http://schemas.microsoft.com/office/drawing/2014/main" id="{17854E6B-657D-9584-4849-3ADCD4B96239}"/>
                  </a:ext>
                </a:extLst>
              </p:cNvPr>
              <p:cNvSpPr txBox="1">
                <a:spLocks noRot="1" noChangeAspect="1" noMove="1" noResize="1" noEditPoints="1" noAdjustHandles="1" noChangeArrowheads="1" noChangeShapeType="1" noTextEdit="1"/>
              </p:cNvSpPr>
              <p:nvPr/>
            </p:nvSpPr>
            <p:spPr>
              <a:xfrm>
                <a:off x="1711782" y="3885171"/>
                <a:ext cx="1408719" cy="276999"/>
              </a:xfrm>
              <a:prstGeom prst="rect">
                <a:avLst/>
              </a:prstGeom>
              <a:blipFill>
                <a:blip r:embed="rId37"/>
                <a:stretch>
                  <a:fillRect l="-5357" r="-6250" b="-34783"/>
                </a:stretch>
              </a:blipFill>
            </p:spPr>
            <p:txBody>
              <a:bodyPr/>
              <a:lstStyle/>
              <a:p>
                <a:r>
                  <a:rPr lang="en-US">
                    <a:noFill/>
                  </a:rPr>
                  <a:t> </a:t>
                </a:r>
              </a:p>
            </p:txBody>
          </p:sp>
        </mc:Fallback>
      </mc:AlternateContent>
    </p:spTree>
    <p:extLst>
      <p:ext uri="{BB962C8B-B14F-4D97-AF65-F5344CB8AC3E}">
        <p14:creationId xmlns:p14="http://schemas.microsoft.com/office/powerpoint/2010/main" val="10183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9"/>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1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12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6" grpId="0"/>
      <p:bldP spid="37" grpId="0"/>
      <p:bldP spid="38" grpId="0"/>
      <p:bldP spid="39" grpId="0"/>
      <p:bldP spid="71" grpId="0"/>
      <p:bldP spid="71" grpId="1"/>
      <p:bldP spid="72" grpId="0"/>
      <p:bldP spid="72" grpId="1"/>
      <p:bldP spid="74" grpId="0"/>
      <p:bldP spid="74" grpId="1"/>
      <p:bldP spid="75" grpId="0"/>
      <p:bldP spid="75" grpId="1"/>
      <p:bldP spid="76" grpId="0"/>
      <p:bldP spid="76" grpId="1"/>
      <p:bldP spid="78" grpId="0"/>
      <p:bldP spid="79" grpId="0"/>
      <p:bldP spid="80" grpId="0"/>
      <p:bldP spid="81" grpId="0"/>
      <p:bldP spid="82" grpId="0"/>
      <p:bldP spid="86" grpId="0"/>
      <p:bldP spid="114" grpId="0" animBg="1"/>
      <p:bldP spid="116" grpId="0" animBg="1"/>
      <p:bldP spid="118" grpId="0"/>
      <p:bldP spid="118" grpId="1"/>
      <p:bldP spid="120" grpId="0"/>
      <p:bldP spid="1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B0436E-E70A-C40E-81E2-118F9D998B96}"/>
              </a:ext>
            </a:extLst>
          </p:cNvPr>
          <p:cNvSpPr txBox="1"/>
          <p:nvPr/>
        </p:nvSpPr>
        <p:spPr>
          <a:xfrm>
            <a:off x="552892" y="520995"/>
            <a:ext cx="4701672" cy="461665"/>
          </a:xfrm>
          <a:prstGeom prst="rect">
            <a:avLst/>
          </a:prstGeom>
          <a:noFill/>
        </p:spPr>
        <p:txBody>
          <a:bodyPr wrap="none" rtlCol="0">
            <a:spAutoFit/>
          </a:bodyPr>
          <a:lstStyle/>
          <a:p>
            <a:r>
              <a:rPr lang="en-US" sz="2400" b="1" dirty="0"/>
              <a:t>Tensor Recursive Sketches (TRS)</a:t>
            </a:r>
          </a:p>
        </p:txBody>
      </p:sp>
      <p:sp>
        <p:nvSpPr>
          <p:cNvPr id="19" name="TextBox 18">
            <a:extLst>
              <a:ext uri="{FF2B5EF4-FFF2-40B4-BE49-F238E27FC236}">
                <a16:creationId xmlns:a16="http://schemas.microsoft.com/office/drawing/2014/main" id="{C1A0FE52-4253-BAF9-DD17-DF2C7702F830}"/>
              </a:ext>
            </a:extLst>
          </p:cNvPr>
          <p:cNvSpPr txBox="1"/>
          <p:nvPr/>
        </p:nvSpPr>
        <p:spPr>
          <a:xfrm>
            <a:off x="5843588" y="58578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3288FB58-8E81-516B-C97C-0280F93852C2}"/>
              </a:ext>
            </a:extLst>
          </p:cNvPr>
          <p:cNvPicPr>
            <a:picLocks noChangeAspect="1"/>
          </p:cNvPicPr>
          <p:nvPr/>
        </p:nvPicPr>
        <p:blipFill>
          <a:blip r:embed="rId2"/>
          <a:stretch>
            <a:fillRect/>
          </a:stretch>
        </p:blipFill>
        <p:spPr>
          <a:xfrm>
            <a:off x="14670" y="1188783"/>
            <a:ext cx="7620000" cy="5003800"/>
          </a:xfrm>
          <a:prstGeom prst="rect">
            <a:avLst/>
          </a:prstGeom>
        </p:spPr>
      </p:pic>
      <p:pic>
        <p:nvPicPr>
          <p:cNvPr id="4" name="Picture 3">
            <a:extLst>
              <a:ext uri="{FF2B5EF4-FFF2-40B4-BE49-F238E27FC236}">
                <a16:creationId xmlns:a16="http://schemas.microsoft.com/office/drawing/2014/main" id="{EAE6C4E5-6C54-47C6-984F-9313FC399EFC}"/>
              </a:ext>
            </a:extLst>
          </p:cNvPr>
          <p:cNvPicPr>
            <a:picLocks noChangeAspect="1"/>
          </p:cNvPicPr>
          <p:nvPr/>
        </p:nvPicPr>
        <p:blipFill>
          <a:blip r:embed="rId3"/>
          <a:stretch>
            <a:fillRect/>
          </a:stretch>
        </p:blipFill>
        <p:spPr>
          <a:xfrm>
            <a:off x="14670" y="1188783"/>
            <a:ext cx="7620000" cy="5003800"/>
          </a:xfrm>
          <a:prstGeom prst="rect">
            <a:avLst/>
          </a:prstGeom>
        </p:spPr>
      </p:pic>
      <p:pic>
        <p:nvPicPr>
          <p:cNvPr id="5" name="Picture 4">
            <a:extLst>
              <a:ext uri="{FF2B5EF4-FFF2-40B4-BE49-F238E27FC236}">
                <a16:creationId xmlns:a16="http://schemas.microsoft.com/office/drawing/2014/main" id="{C45C1EF5-5F3A-D675-BBA2-9CE29D9CFBB6}"/>
              </a:ext>
            </a:extLst>
          </p:cNvPr>
          <p:cNvPicPr>
            <a:picLocks noChangeAspect="1"/>
          </p:cNvPicPr>
          <p:nvPr/>
        </p:nvPicPr>
        <p:blipFill>
          <a:blip r:embed="rId4"/>
          <a:stretch>
            <a:fillRect/>
          </a:stretch>
        </p:blipFill>
        <p:spPr>
          <a:xfrm>
            <a:off x="14670" y="1192616"/>
            <a:ext cx="7620000" cy="5016500"/>
          </a:xfrm>
          <a:prstGeom prst="rect">
            <a:avLst/>
          </a:prstGeom>
        </p:spPr>
      </p:pic>
      <p:pic>
        <p:nvPicPr>
          <p:cNvPr id="6" name="Picture 5">
            <a:extLst>
              <a:ext uri="{FF2B5EF4-FFF2-40B4-BE49-F238E27FC236}">
                <a16:creationId xmlns:a16="http://schemas.microsoft.com/office/drawing/2014/main" id="{D461BFD2-96E7-55AA-B262-0135B5BE3D49}"/>
              </a:ext>
            </a:extLst>
          </p:cNvPr>
          <p:cNvPicPr>
            <a:picLocks noChangeAspect="1"/>
          </p:cNvPicPr>
          <p:nvPr/>
        </p:nvPicPr>
        <p:blipFill>
          <a:blip r:embed="rId5"/>
          <a:stretch>
            <a:fillRect/>
          </a:stretch>
        </p:blipFill>
        <p:spPr>
          <a:xfrm>
            <a:off x="8890" y="1192530"/>
            <a:ext cx="7632700" cy="4991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3E414-8B8D-15DE-6E01-6B590A259F29}"/>
                  </a:ext>
                </a:extLst>
              </p:cNvPr>
              <p:cNvSpPr txBox="1"/>
              <p:nvPr/>
            </p:nvSpPr>
            <p:spPr>
              <a:xfrm>
                <a:off x="6649878" y="4718508"/>
                <a:ext cx="1176604"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r>
                        <a:rPr lang="en-US" sz="5400" i="1" smtClean="0">
                          <a:latin typeface="Cambria Math" panose="02040503050406030204" pitchFamily="18" charset="0"/>
                        </a:rPr>
                        <m:t>=</m:t>
                      </m:r>
                    </m:oMath>
                  </m:oMathPara>
                </a14:m>
                <a:endParaRPr lang="en-US" sz="5400" dirty="0"/>
              </a:p>
            </p:txBody>
          </p:sp>
        </mc:Choice>
        <mc:Fallback xmlns="">
          <p:sp>
            <p:nvSpPr>
              <p:cNvPr id="7" name="TextBox 6">
                <a:extLst>
                  <a:ext uri="{FF2B5EF4-FFF2-40B4-BE49-F238E27FC236}">
                    <a16:creationId xmlns:a16="http://schemas.microsoft.com/office/drawing/2014/main" id="{6573E414-8B8D-15DE-6E01-6B590A259F29}"/>
                  </a:ext>
                </a:extLst>
              </p:cNvPr>
              <p:cNvSpPr txBox="1">
                <a:spLocks noRot="1" noChangeAspect="1" noMove="1" noResize="1" noEditPoints="1" noAdjustHandles="1" noChangeArrowheads="1" noChangeShapeType="1" noTextEdit="1"/>
              </p:cNvSpPr>
              <p:nvPr/>
            </p:nvSpPr>
            <p:spPr>
              <a:xfrm>
                <a:off x="6649878" y="4718508"/>
                <a:ext cx="1176604" cy="830997"/>
              </a:xfrm>
              <a:prstGeom prst="rect">
                <a:avLst/>
              </a:prstGeom>
              <a:blipFill>
                <a:blip r:embed="rId6"/>
                <a:stretch>
                  <a:fillRect l="-11702" r="-6383" b="-454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E07A5F6-62D9-1241-4684-DE301BF30735}"/>
              </a:ext>
            </a:extLst>
          </p:cNvPr>
          <p:cNvPicPr>
            <a:picLocks noChangeAspect="1"/>
          </p:cNvPicPr>
          <p:nvPr/>
        </p:nvPicPr>
        <p:blipFill>
          <a:blip r:embed="rId7"/>
          <a:stretch>
            <a:fillRect/>
          </a:stretch>
        </p:blipFill>
        <p:spPr>
          <a:xfrm>
            <a:off x="8026141" y="3888598"/>
            <a:ext cx="2362200" cy="1841500"/>
          </a:xfrm>
          <a:prstGeom prst="rect">
            <a:avLst/>
          </a:prstGeom>
        </p:spPr>
      </p:pic>
      <p:pic>
        <p:nvPicPr>
          <p:cNvPr id="9" name="Picture 8">
            <a:extLst>
              <a:ext uri="{FF2B5EF4-FFF2-40B4-BE49-F238E27FC236}">
                <a16:creationId xmlns:a16="http://schemas.microsoft.com/office/drawing/2014/main" id="{C8F34BB7-F316-7CAB-B950-598EE6250B63}"/>
              </a:ext>
            </a:extLst>
          </p:cNvPr>
          <p:cNvPicPr>
            <a:picLocks noChangeAspect="1"/>
          </p:cNvPicPr>
          <p:nvPr/>
        </p:nvPicPr>
        <p:blipFill>
          <a:blip r:embed="rId8"/>
          <a:stretch>
            <a:fillRect/>
          </a:stretch>
        </p:blipFill>
        <p:spPr>
          <a:xfrm>
            <a:off x="8038841" y="3888598"/>
            <a:ext cx="2349500" cy="1828800"/>
          </a:xfrm>
          <a:prstGeom prst="rect">
            <a:avLst/>
          </a:prstGeom>
        </p:spPr>
      </p:pic>
      <p:pic>
        <p:nvPicPr>
          <p:cNvPr id="10" name="Picture 9">
            <a:extLst>
              <a:ext uri="{FF2B5EF4-FFF2-40B4-BE49-F238E27FC236}">
                <a16:creationId xmlns:a16="http://schemas.microsoft.com/office/drawing/2014/main" id="{FF4A9D7B-0CCB-DBAA-966F-C4509B7FDDEB}"/>
              </a:ext>
            </a:extLst>
          </p:cNvPr>
          <p:cNvPicPr>
            <a:picLocks noChangeAspect="1"/>
          </p:cNvPicPr>
          <p:nvPr/>
        </p:nvPicPr>
        <p:blipFill>
          <a:blip r:embed="rId9"/>
          <a:stretch>
            <a:fillRect/>
          </a:stretch>
        </p:blipFill>
        <p:spPr>
          <a:xfrm>
            <a:off x="8016439" y="3869198"/>
            <a:ext cx="2387600" cy="1841500"/>
          </a:xfrm>
          <a:prstGeom prst="rect">
            <a:avLst/>
          </a:prstGeom>
        </p:spPr>
      </p:pic>
      <p:pic>
        <p:nvPicPr>
          <p:cNvPr id="11" name="Picture 10">
            <a:extLst>
              <a:ext uri="{FF2B5EF4-FFF2-40B4-BE49-F238E27FC236}">
                <a16:creationId xmlns:a16="http://schemas.microsoft.com/office/drawing/2014/main" id="{86128441-546E-F969-CA4B-5A64695A10CF}"/>
              </a:ext>
            </a:extLst>
          </p:cNvPr>
          <p:cNvPicPr>
            <a:picLocks noChangeAspect="1"/>
          </p:cNvPicPr>
          <p:nvPr/>
        </p:nvPicPr>
        <p:blipFill>
          <a:blip r:embed="rId10"/>
          <a:stretch>
            <a:fillRect/>
          </a:stretch>
        </p:blipFill>
        <p:spPr>
          <a:xfrm>
            <a:off x="7996254" y="3867158"/>
            <a:ext cx="2400300" cy="1866900"/>
          </a:xfrm>
          <a:prstGeom prst="rect">
            <a:avLst/>
          </a:prstGeom>
        </p:spPr>
      </p:pic>
      <p:sp>
        <p:nvSpPr>
          <p:cNvPr id="12" name="Rectangle 11">
            <a:extLst>
              <a:ext uri="{FF2B5EF4-FFF2-40B4-BE49-F238E27FC236}">
                <a16:creationId xmlns:a16="http://schemas.microsoft.com/office/drawing/2014/main" id="{393E60E6-1B81-E8AD-4054-9915B9D3BC92}"/>
              </a:ext>
            </a:extLst>
          </p:cNvPr>
          <p:cNvSpPr/>
          <p:nvPr/>
        </p:nvSpPr>
        <p:spPr>
          <a:xfrm>
            <a:off x="14670" y="6063377"/>
            <a:ext cx="7981584" cy="1457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33519E-9396-8BB6-D6E9-28A036F19840}"/>
              </a:ext>
            </a:extLst>
          </p:cNvPr>
          <p:cNvSpPr/>
          <p:nvPr/>
        </p:nvSpPr>
        <p:spPr>
          <a:xfrm>
            <a:off x="7996254" y="5572766"/>
            <a:ext cx="2754964" cy="1767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00E6F19-DC99-32D2-B319-4693B72E777F}"/>
              </a:ext>
            </a:extLst>
          </p:cNvPr>
          <p:cNvSpPr/>
          <p:nvPr/>
        </p:nvSpPr>
        <p:spPr>
          <a:xfrm rot="16200000">
            <a:off x="6618772" y="4907921"/>
            <a:ext cx="2754964" cy="1767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152B81-7207-4925-1FF9-A61494BDAB15}"/>
                  </a:ext>
                </a:extLst>
              </p:cNvPr>
              <p:cNvSpPr txBox="1"/>
              <p:nvPr/>
            </p:nvSpPr>
            <p:spPr>
              <a:xfrm>
                <a:off x="1564482" y="1800225"/>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BB152B81-7207-4925-1FF9-A61494BDAB15}"/>
                  </a:ext>
                </a:extLst>
              </p:cNvPr>
              <p:cNvSpPr txBox="1">
                <a:spLocks noRot="1" noChangeAspect="1" noMove="1" noResize="1" noEditPoints="1" noAdjustHandles="1" noChangeArrowheads="1" noChangeShapeType="1" noTextEdit="1"/>
              </p:cNvSpPr>
              <p:nvPr/>
            </p:nvSpPr>
            <p:spPr>
              <a:xfrm>
                <a:off x="1564482" y="1800225"/>
                <a:ext cx="260199" cy="276999"/>
              </a:xfrm>
              <a:prstGeom prst="rect">
                <a:avLst/>
              </a:prstGeom>
              <a:blipFill>
                <a:blip r:embed="rId11"/>
                <a:stretch>
                  <a:fillRect l="-19048"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A19CAB-16C5-A197-918C-B4DCF88814DD}"/>
                  </a:ext>
                </a:extLst>
              </p:cNvPr>
              <p:cNvSpPr txBox="1"/>
              <p:nvPr/>
            </p:nvSpPr>
            <p:spPr>
              <a:xfrm>
                <a:off x="2125812" y="1750121"/>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23" name="TextBox 22">
                <a:extLst>
                  <a:ext uri="{FF2B5EF4-FFF2-40B4-BE49-F238E27FC236}">
                    <a16:creationId xmlns:a16="http://schemas.microsoft.com/office/drawing/2014/main" id="{22A19CAB-16C5-A197-918C-B4DCF88814DD}"/>
                  </a:ext>
                </a:extLst>
              </p:cNvPr>
              <p:cNvSpPr txBox="1">
                <a:spLocks noRot="1" noChangeAspect="1" noMove="1" noResize="1" noEditPoints="1" noAdjustHandles="1" noChangeArrowheads="1" noChangeShapeType="1" noTextEdit="1"/>
              </p:cNvSpPr>
              <p:nvPr/>
            </p:nvSpPr>
            <p:spPr>
              <a:xfrm>
                <a:off x="2125812" y="1750121"/>
                <a:ext cx="64596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85448-110C-E909-9B52-26D68D24D77C}"/>
                  </a:ext>
                </a:extLst>
              </p:cNvPr>
              <p:cNvSpPr txBox="1"/>
              <p:nvPr/>
            </p:nvSpPr>
            <p:spPr>
              <a:xfrm>
                <a:off x="8617769" y="3867153"/>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E6485448-110C-E909-9B52-26D68D24D77C}"/>
                  </a:ext>
                </a:extLst>
              </p:cNvPr>
              <p:cNvSpPr txBox="1">
                <a:spLocks noRot="1" noChangeAspect="1" noMove="1" noResize="1" noEditPoints="1" noAdjustHandles="1" noChangeArrowheads="1" noChangeShapeType="1" noTextEdit="1"/>
              </p:cNvSpPr>
              <p:nvPr/>
            </p:nvSpPr>
            <p:spPr>
              <a:xfrm>
                <a:off x="8617769" y="3867153"/>
                <a:ext cx="260199" cy="276999"/>
              </a:xfrm>
              <a:prstGeom prst="rect">
                <a:avLst/>
              </a:prstGeom>
              <a:blipFill>
                <a:blip r:embed="rId13"/>
                <a:stretch>
                  <a:fillRect l="-19048"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9B66BB1-54FD-AB42-BB67-0DFA92D60B35}"/>
                  </a:ext>
                </a:extLst>
              </p:cNvPr>
              <p:cNvSpPr txBox="1"/>
              <p:nvPr/>
            </p:nvSpPr>
            <p:spPr>
              <a:xfrm>
                <a:off x="9179099" y="3817049"/>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9B66BB1-54FD-AB42-BB67-0DFA92D60B35}"/>
                  </a:ext>
                </a:extLst>
              </p:cNvPr>
              <p:cNvSpPr txBox="1">
                <a:spLocks noRot="1" noChangeAspect="1" noMove="1" noResize="1" noEditPoints="1" noAdjustHandles="1" noChangeArrowheads="1" noChangeShapeType="1" noTextEdit="1"/>
              </p:cNvSpPr>
              <p:nvPr/>
            </p:nvSpPr>
            <p:spPr>
              <a:xfrm>
                <a:off x="9179099" y="3817049"/>
                <a:ext cx="645961"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38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78E92B-EFEE-C34C-2445-102215D2AB75}"/>
              </a:ext>
            </a:extLst>
          </p:cNvPr>
          <p:cNvPicPr>
            <a:picLocks noChangeAspect="1"/>
          </p:cNvPicPr>
          <p:nvPr/>
        </p:nvPicPr>
        <p:blipFill>
          <a:blip r:embed="rId2"/>
          <a:stretch>
            <a:fillRect/>
          </a:stretch>
        </p:blipFill>
        <p:spPr>
          <a:xfrm>
            <a:off x="566753" y="623896"/>
            <a:ext cx="2400300" cy="18669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EDF45C-A20F-4268-5D15-B1083AF747F1}"/>
                  </a:ext>
                </a:extLst>
              </p:cNvPr>
              <p:cNvSpPr txBox="1"/>
              <p:nvPr/>
            </p:nvSpPr>
            <p:spPr>
              <a:xfrm>
                <a:off x="1188268" y="623891"/>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4" name="TextBox 3">
                <a:extLst>
                  <a:ext uri="{FF2B5EF4-FFF2-40B4-BE49-F238E27FC236}">
                    <a16:creationId xmlns:a16="http://schemas.microsoft.com/office/drawing/2014/main" id="{37EDF45C-A20F-4268-5D15-B1083AF747F1}"/>
                  </a:ext>
                </a:extLst>
              </p:cNvPr>
              <p:cNvSpPr txBox="1">
                <a:spLocks noRot="1" noChangeAspect="1" noMove="1" noResize="1" noEditPoints="1" noAdjustHandles="1" noChangeArrowheads="1" noChangeShapeType="1" noTextEdit="1"/>
              </p:cNvSpPr>
              <p:nvPr/>
            </p:nvSpPr>
            <p:spPr>
              <a:xfrm>
                <a:off x="1188268" y="623891"/>
                <a:ext cx="260199" cy="276999"/>
              </a:xfrm>
              <a:prstGeom prst="rect">
                <a:avLst/>
              </a:prstGeom>
              <a:blipFill>
                <a:blip r:embed="rId3"/>
                <a:stretch>
                  <a:fillRect l="-18182" r="-454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62D419-6222-85A9-178F-4707134DA783}"/>
                  </a:ext>
                </a:extLst>
              </p:cNvPr>
              <p:cNvSpPr txBox="1"/>
              <p:nvPr/>
            </p:nvSpPr>
            <p:spPr>
              <a:xfrm>
                <a:off x="1749598" y="573787"/>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3562D419-6222-85A9-178F-4707134DA783}"/>
                  </a:ext>
                </a:extLst>
              </p:cNvPr>
              <p:cNvSpPr txBox="1">
                <a:spLocks noRot="1" noChangeAspect="1" noMove="1" noResize="1" noEditPoints="1" noAdjustHandles="1" noChangeArrowheads="1" noChangeShapeType="1" noTextEdit="1"/>
              </p:cNvSpPr>
              <p:nvPr/>
            </p:nvSpPr>
            <p:spPr>
              <a:xfrm>
                <a:off x="1749598" y="573787"/>
                <a:ext cx="64596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57D5A7-79C4-0A1C-69FE-299F38379290}"/>
                  </a:ext>
                </a:extLst>
              </p:cNvPr>
              <p:cNvSpPr txBox="1"/>
              <p:nvPr/>
            </p:nvSpPr>
            <p:spPr>
              <a:xfrm>
                <a:off x="3243262" y="1557346"/>
                <a:ext cx="53059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7" name="TextBox 6">
                <a:extLst>
                  <a:ext uri="{FF2B5EF4-FFF2-40B4-BE49-F238E27FC236}">
                    <a16:creationId xmlns:a16="http://schemas.microsoft.com/office/drawing/2014/main" id="{6457D5A7-79C4-0A1C-69FE-299F38379290}"/>
                  </a:ext>
                </a:extLst>
              </p:cNvPr>
              <p:cNvSpPr txBox="1">
                <a:spLocks noRot="1" noChangeAspect="1" noMove="1" noResize="1" noEditPoints="1" noAdjustHandles="1" noChangeArrowheads="1" noChangeShapeType="1" noTextEdit="1"/>
              </p:cNvSpPr>
              <p:nvPr/>
            </p:nvSpPr>
            <p:spPr>
              <a:xfrm>
                <a:off x="3243262" y="1557346"/>
                <a:ext cx="530594" cy="677108"/>
              </a:xfrm>
              <a:prstGeom prst="rect">
                <a:avLst/>
              </a:prstGeom>
              <a:blipFill>
                <a:blip r:embed="rId5"/>
                <a:stretch>
                  <a:fillRect l="-13953" r="-1395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9C61D7D-27CB-0FE7-5EA4-2E03A55C0BA6}"/>
              </a:ext>
            </a:extLst>
          </p:cNvPr>
          <p:cNvPicPr>
            <a:picLocks noChangeAspect="1"/>
          </p:cNvPicPr>
          <p:nvPr/>
        </p:nvPicPr>
        <p:blipFill>
          <a:blip r:embed="rId6"/>
          <a:stretch>
            <a:fillRect/>
          </a:stretch>
        </p:blipFill>
        <p:spPr>
          <a:xfrm>
            <a:off x="3910013" y="598496"/>
            <a:ext cx="2514600" cy="18923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2CC016-91E0-5613-BAEC-0CA9BED8F652}"/>
                  </a:ext>
                </a:extLst>
              </p:cNvPr>
              <p:cNvSpPr txBox="1"/>
              <p:nvPr/>
            </p:nvSpPr>
            <p:spPr>
              <a:xfrm>
                <a:off x="4712526" y="647699"/>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72CC016-91E0-5613-BAEC-0CA9BED8F652}"/>
                  </a:ext>
                </a:extLst>
              </p:cNvPr>
              <p:cNvSpPr txBox="1">
                <a:spLocks noRot="1" noChangeAspect="1" noMove="1" noResize="1" noEditPoints="1" noAdjustHandles="1" noChangeArrowheads="1" noChangeShapeType="1" noTextEdit="1"/>
              </p:cNvSpPr>
              <p:nvPr/>
            </p:nvSpPr>
            <p:spPr>
              <a:xfrm>
                <a:off x="4712526" y="647699"/>
                <a:ext cx="260199" cy="276999"/>
              </a:xfrm>
              <a:prstGeom prst="rect">
                <a:avLst/>
              </a:prstGeom>
              <a:blipFill>
                <a:blip r:embed="rId7"/>
                <a:stretch>
                  <a:fillRect l="-23810"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9D25AA-AA0A-3DFE-7FEE-2F429513E29A}"/>
                  </a:ext>
                </a:extLst>
              </p:cNvPr>
              <p:cNvSpPr txBox="1"/>
              <p:nvPr/>
            </p:nvSpPr>
            <p:spPr>
              <a:xfrm>
                <a:off x="5273856" y="597595"/>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569D25AA-AA0A-3DFE-7FEE-2F429513E29A}"/>
                  </a:ext>
                </a:extLst>
              </p:cNvPr>
              <p:cNvSpPr txBox="1">
                <a:spLocks noRot="1" noChangeAspect="1" noMove="1" noResize="1" noEditPoints="1" noAdjustHandles="1" noChangeArrowheads="1" noChangeShapeType="1" noTextEdit="1"/>
              </p:cNvSpPr>
              <p:nvPr/>
            </p:nvSpPr>
            <p:spPr>
              <a:xfrm>
                <a:off x="5273856" y="597595"/>
                <a:ext cx="645961" cy="369332"/>
              </a:xfrm>
              <a:prstGeom prst="rect">
                <a:avLst/>
              </a:prstGeom>
              <a:blipFill>
                <a:blip r:embed="rId8"/>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CA3D955-FC24-9214-6BC4-2AFE3583C272}"/>
              </a:ext>
            </a:extLst>
          </p:cNvPr>
          <p:cNvPicPr>
            <a:picLocks noChangeAspect="1"/>
          </p:cNvPicPr>
          <p:nvPr/>
        </p:nvPicPr>
        <p:blipFill>
          <a:blip r:embed="rId9"/>
          <a:stretch>
            <a:fillRect/>
          </a:stretch>
        </p:blipFill>
        <p:spPr>
          <a:xfrm>
            <a:off x="-3" y="2887971"/>
            <a:ext cx="6096003" cy="3982722"/>
          </a:xfrm>
          <a:prstGeom prst="rect">
            <a:avLst/>
          </a:prstGeom>
        </p:spPr>
      </p:pic>
      <p:pic>
        <p:nvPicPr>
          <p:cNvPr id="12" name="Picture 11">
            <a:extLst>
              <a:ext uri="{FF2B5EF4-FFF2-40B4-BE49-F238E27FC236}">
                <a16:creationId xmlns:a16="http://schemas.microsoft.com/office/drawing/2014/main" id="{50BA5B0A-8A43-2AA5-3C83-2AE821146508}"/>
              </a:ext>
            </a:extLst>
          </p:cNvPr>
          <p:cNvPicPr>
            <a:picLocks noChangeAspect="1"/>
          </p:cNvPicPr>
          <p:nvPr/>
        </p:nvPicPr>
        <p:blipFill>
          <a:blip r:embed="rId10"/>
          <a:stretch>
            <a:fillRect/>
          </a:stretch>
        </p:blipFill>
        <p:spPr>
          <a:xfrm>
            <a:off x="5473003" y="4952993"/>
            <a:ext cx="2747386" cy="1584326"/>
          </a:xfrm>
          <a:prstGeom prst="rect">
            <a:avLst/>
          </a:prstGeom>
        </p:spPr>
      </p:pic>
      <p:pic>
        <p:nvPicPr>
          <p:cNvPr id="13" name="Picture 12">
            <a:extLst>
              <a:ext uri="{FF2B5EF4-FFF2-40B4-BE49-F238E27FC236}">
                <a16:creationId xmlns:a16="http://schemas.microsoft.com/office/drawing/2014/main" id="{F66A2A89-8606-0AB1-E015-EA81D9BE8962}"/>
              </a:ext>
            </a:extLst>
          </p:cNvPr>
          <p:cNvPicPr>
            <a:picLocks noChangeAspect="1"/>
          </p:cNvPicPr>
          <p:nvPr/>
        </p:nvPicPr>
        <p:blipFill>
          <a:blip r:embed="rId11"/>
          <a:stretch>
            <a:fillRect/>
          </a:stretch>
        </p:blipFill>
        <p:spPr>
          <a:xfrm>
            <a:off x="8606364" y="4952992"/>
            <a:ext cx="2312948" cy="158432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BAF761-67C5-ADD6-9E1A-E082153EFDDA}"/>
                  </a:ext>
                </a:extLst>
              </p:cNvPr>
              <p:cNvSpPr txBox="1"/>
              <p:nvPr/>
            </p:nvSpPr>
            <p:spPr>
              <a:xfrm>
                <a:off x="4909300" y="5612977"/>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7" name="TextBox 16">
                <a:extLst>
                  <a:ext uri="{FF2B5EF4-FFF2-40B4-BE49-F238E27FC236}">
                    <a16:creationId xmlns:a16="http://schemas.microsoft.com/office/drawing/2014/main" id="{F9BAF761-67C5-ADD6-9E1A-E082153EFDDA}"/>
                  </a:ext>
                </a:extLst>
              </p:cNvPr>
              <p:cNvSpPr txBox="1">
                <a:spLocks noRot="1" noChangeAspect="1" noMove="1" noResize="1" noEditPoints="1" noAdjustHandles="1" noChangeArrowheads="1" noChangeShapeType="1" noTextEdit="1"/>
              </p:cNvSpPr>
              <p:nvPr/>
            </p:nvSpPr>
            <p:spPr>
              <a:xfrm>
                <a:off x="4909300" y="5612977"/>
                <a:ext cx="537006" cy="677108"/>
              </a:xfrm>
              <a:prstGeom prst="rect">
                <a:avLst/>
              </a:prstGeom>
              <a:blipFill>
                <a:blip r:embed="rId12"/>
                <a:stretch>
                  <a:fillRect l="-9302" r="-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B948F8-5B0B-CA51-4ABC-7661C67BB533}"/>
                  </a:ext>
                </a:extLst>
              </p:cNvPr>
              <p:cNvSpPr txBox="1"/>
              <p:nvPr/>
            </p:nvSpPr>
            <p:spPr>
              <a:xfrm>
                <a:off x="7981789" y="5612977"/>
                <a:ext cx="53059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8" name="TextBox 17">
                <a:extLst>
                  <a:ext uri="{FF2B5EF4-FFF2-40B4-BE49-F238E27FC236}">
                    <a16:creationId xmlns:a16="http://schemas.microsoft.com/office/drawing/2014/main" id="{CDB948F8-5B0B-CA51-4ABC-7661C67BB533}"/>
                  </a:ext>
                </a:extLst>
              </p:cNvPr>
              <p:cNvSpPr txBox="1">
                <a:spLocks noRot="1" noChangeAspect="1" noMove="1" noResize="1" noEditPoints="1" noAdjustHandles="1" noChangeArrowheads="1" noChangeShapeType="1" noTextEdit="1"/>
              </p:cNvSpPr>
              <p:nvPr/>
            </p:nvSpPr>
            <p:spPr>
              <a:xfrm>
                <a:off x="7981789" y="5612977"/>
                <a:ext cx="530594" cy="677108"/>
              </a:xfrm>
              <a:prstGeom prst="rect">
                <a:avLst/>
              </a:prstGeom>
              <a:blipFill>
                <a:blip r:embed="rId13"/>
                <a:stretch>
                  <a:fillRect l="-13953" r="-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A44F13-2723-10AD-332B-D877AFD5052C}"/>
                  </a:ext>
                </a:extLst>
              </p:cNvPr>
              <p:cNvSpPr txBox="1"/>
              <p:nvPr/>
            </p:nvSpPr>
            <p:spPr>
              <a:xfrm>
                <a:off x="6623897" y="4247881"/>
                <a:ext cx="38263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𝐴</m:t>
                      </m:r>
                      <m:r>
                        <a:rPr lang="en-CA" sz="2800" b="0" i="1" smtClean="0">
                          <a:latin typeface="Cambria Math" panose="02040503050406030204" pitchFamily="18" charset="0"/>
                        </a:rPr>
                        <m:t>             =       </m:t>
                      </m:r>
                      <m:r>
                        <a:rPr lang="en-CA" sz="2800" b="0" i="1" smtClean="0">
                          <a:latin typeface="Cambria Math" panose="02040503050406030204" pitchFamily="18" charset="0"/>
                        </a:rPr>
                        <m:t>𝑊</m:t>
                      </m:r>
                      <m:r>
                        <a:rPr lang="en-CA" sz="2800" b="0" i="1" smtClean="0">
                          <a:latin typeface="Cambria Math" panose="02040503050406030204" pitchFamily="18" charset="0"/>
                        </a:rPr>
                        <m:t>   ∗    </m:t>
                      </m:r>
                      <m:r>
                        <a:rPr lang="en-CA" sz="2800" b="0" i="1" smtClean="0">
                          <a:latin typeface="Cambria Math" panose="02040503050406030204" pitchFamily="18" charset="0"/>
                        </a:rPr>
                        <m:t>𝐵</m:t>
                      </m:r>
                    </m:oMath>
                  </m:oMathPara>
                </a14:m>
                <a:endParaRPr lang="en-US" sz="2800" dirty="0"/>
              </a:p>
            </p:txBody>
          </p:sp>
        </mc:Choice>
        <mc:Fallback xmlns="">
          <p:sp>
            <p:nvSpPr>
              <p:cNvPr id="20" name="TextBox 19">
                <a:extLst>
                  <a:ext uri="{FF2B5EF4-FFF2-40B4-BE49-F238E27FC236}">
                    <a16:creationId xmlns:a16="http://schemas.microsoft.com/office/drawing/2014/main" id="{62A44F13-2723-10AD-332B-D877AFD5052C}"/>
                  </a:ext>
                </a:extLst>
              </p:cNvPr>
              <p:cNvSpPr txBox="1">
                <a:spLocks noRot="1" noChangeAspect="1" noMove="1" noResize="1" noEditPoints="1" noAdjustHandles="1" noChangeArrowheads="1" noChangeShapeType="1" noTextEdit="1"/>
              </p:cNvSpPr>
              <p:nvPr/>
            </p:nvSpPr>
            <p:spPr>
              <a:xfrm>
                <a:off x="6623897" y="4247881"/>
                <a:ext cx="3826304" cy="430887"/>
              </a:xfrm>
              <a:prstGeom prst="rect">
                <a:avLst/>
              </a:prstGeom>
              <a:blipFill>
                <a:blip r:embed="rId14"/>
                <a:stretch>
                  <a:fillRect l="-1656" t="-8571" r="-1656" b="-3714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E978DCFA-2EE8-5585-5A80-17C94E03DC1B}"/>
              </a:ext>
            </a:extLst>
          </p:cNvPr>
          <p:cNvPicPr>
            <a:picLocks noChangeAspect="1"/>
          </p:cNvPicPr>
          <p:nvPr/>
        </p:nvPicPr>
        <p:blipFill>
          <a:blip r:embed="rId15"/>
          <a:stretch>
            <a:fillRect/>
          </a:stretch>
        </p:blipFill>
        <p:spPr>
          <a:xfrm>
            <a:off x="8435658" y="5134000"/>
            <a:ext cx="2566831" cy="140331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8E5F8-9BC5-133F-F10C-785B8CBC0410}"/>
                  </a:ext>
                </a:extLst>
              </p:cNvPr>
              <p:cNvSpPr txBox="1"/>
              <p:nvPr/>
            </p:nvSpPr>
            <p:spPr>
              <a:xfrm>
                <a:off x="1169212" y="3319491"/>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EC38E5F8-9BC5-133F-F10C-785B8CBC0410}"/>
                  </a:ext>
                </a:extLst>
              </p:cNvPr>
              <p:cNvSpPr txBox="1">
                <a:spLocks noRot="1" noChangeAspect="1" noMove="1" noResize="1" noEditPoints="1" noAdjustHandles="1" noChangeArrowheads="1" noChangeShapeType="1" noTextEdit="1"/>
              </p:cNvSpPr>
              <p:nvPr/>
            </p:nvSpPr>
            <p:spPr>
              <a:xfrm>
                <a:off x="1169212" y="3319491"/>
                <a:ext cx="260199" cy="276999"/>
              </a:xfrm>
              <a:prstGeom prst="rect">
                <a:avLst/>
              </a:prstGeom>
              <a:blipFill>
                <a:blip r:embed="rId16"/>
                <a:stretch>
                  <a:fillRect l="-23810"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D83B9F-61E8-8F92-2F5C-ED42115337F9}"/>
                  </a:ext>
                </a:extLst>
              </p:cNvPr>
              <p:cNvSpPr txBox="1"/>
              <p:nvPr/>
            </p:nvSpPr>
            <p:spPr>
              <a:xfrm>
                <a:off x="1637104" y="3273324"/>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23" name="TextBox 22">
                <a:extLst>
                  <a:ext uri="{FF2B5EF4-FFF2-40B4-BE49-F238E27FC236}">
                    <a16:creationId xmlns:a16="http://schemas.microsoft.com/office/drawing/2014/main" id="{91D83B9F-61E8-8F92-2F5C-ED42115337F9}"/>
                  </a:ext>
                </a:extLst>
              </p:cNvPr>
              <p:cNvSpPr txBox="1">
                <a:spLocks noRot="1" noChangeAspect="1" noMove="1" noResize="1" noEditPoints="1" noAdjustHandles="1" noChangeArrowheads="1" noChangeShapeType="1" noTextEdit="1"/>
              </p:cNvSpPr>
              <p:nvPr/>
            </p:nvSpPr>
            <p:spPr>
              <a:xfrm>
                <a:off x="1637104" y="3273324"/>
                <a:ext cx="645961"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C923DC-5672-EBB9-6C3A-CFF143023482}"/>
                  </a:ext>
                </a:extLst>
              </p:cNvPr>
              <p:cNvSpPr txBox="1"/>
              <p:nvPr/>
            </p:nvSpPr>
            <p:spPr>
              <a:xfrm>
                <a:off x="2275284" y="3268556"/>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3</m:t>
                          </m:r>
                        </m:sub>
                      </m:sSub>
                    </m:oMath>
                  </m:oMathPara>
                </a14:m>
                <a:endParaRPr lang="en-US" dirty="0"/>
              </a:p>
            </p:txBody>
          </p:sp>
        </mc:Choice>
        <mc:Fallback xmlns="">
          <p:sp>
            <p:nvSpPr>
              <p:cNvPr id="24" name="TextBox 23">
                <a:extLst>
                  <a:ext uri="{FF2B5EF4-FFF2-40B4-BE49-F238E27FC236}">
                    <a16:creationId xmlns:a16="http://schemas.microsoft.com/office/drawing/2014/main" id="{80C923DC-5672-EBB9-6C3A-CFF143023482}"/>
                  </a:ext>
                </a:extLst>
              </p:cNvPr>
              <p:cNvSpPr txBox="1">
                <a:spLocks noRot="1" noChangeAspect="1" noMove="1" noResize="1" noEditPoints="1" noAdjustHandles="1" noChangeArrowheads="1" noChangeShapeType="1" noTextEdit="1"/>
              </p:cNvSpPr>
              <p:nvPr/>
            </p:nvSpPr>
            <p:spPr>
              <a:xfrm>
                <a:off x="2275284" y="3268556"/>
                <a:ext cx="645961"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396925-7D8F-4043-A624-9A97B982B010}"/>
                  </a:ext>
                </a:extLst>
              </p:cNvPr>
              <p:cNvSpPr txBox="1"/>
              <p:nvPr/>
            </p:nvSpPr>
            <p:spPr>
              <a:xfrm>
                <a:off x="5950772" y="4886366"/>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1396925-7D8F-4043-A624-9A97B982B010}"/>
                  </a:ext>
                </a:extLst>
              </p:cNvPr>
              <p:cNvSpPr txBox="1">
                <a:spLocks noRot="1" noChangeAspect="1" noMove="1" noResize="1" noEditPoints="1" noAdjustHandles="1" noChangeArrowheads="1" noChangeShapeType="1" noTextEdit="1"/>
              </p:cNvSpPr>
              <p:nvPr/>
            </p:nvSpPr>
            <p:spPr>
              <a:xfrm>
                <a:off x="5950772" y="4886366"/>
                <a:ext cx="260199" cy="276999"/>
              </a:xfrm>
              <a:prstGeom prst="rect">
                <a:avLst/>
              </a:prstGeom>
              <a:blipFill>
                <a:blip r:embed="rId19"/>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D2F5C92-B65A-6673-0473-BC4ACE182BEB}"/>
                  </a:ext>
                </a:extLst>
              </p:cNvPr>
              <p:cNvSpPr txBox="1"/>
              <p:nvPr/>
            </p:nvSpPr>
            <p:spPr>
              <a:xfrm>
                <a:off x="6418664" y="4840199"/>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9D2F5C92-B65A-6673-0473-BC4ACE182BEB}"/>
                  </a:ext>
                </a:extLst>
              </p:cNvPr>
              <p:cNvSpPr txBox="1">
                <a:spLocks noRot="1" noChangeAspect="1" noMove="1" noResize="1" noEditPoints="1" noAdjustHandles="1" noChangeArrowheads="1" noChangeShapeType="1" noTextEdit="1"/>
              </p:cNvSpPr>
              <p:nvPr/>
            </p:nvSpPr>
            <p:spPr>
              <a:xfrm>
                <a:off x="6418664" y="4840199"/>
                <a:ext cx="645961"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6203E3A-9E3C-C832-9865-AE3FEB017467}"/>
                  </a:ext>
                </a:extLst>
              </p:cNvPr>
              <p:cNvSpPr txBox="1"/>
              <p:nvPr/>
            </p:nvSpPr>
            <p:spPr>
              <a:xfrm>
                <a:off x="7056844" y="4835431"/>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E6203E3A-9E3C-C832-9865-AE3FEB017467}"/>
                  </a:ext>
                </a:extLst>
              </p:cNvPr>
              <p:cNvSpPr txBox="1">
                <a:spLocks noRot="1" noChangeAspect="1" noMove="1" noResize="1" noEditPoints="1" noAdjustHandles="1" noChangeArrowheads="1" noChangeShapeType="1" noTextEdit="1"/>
              </p:cNvSpPr>
              <p:nvPr/>
            </p:nvSpPr>
            <p:spPr>
              <a:xfrm>
                <a:off x="7056844" y="4835431"/>
                <a:ext cx="645961"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C0003DF-CCAB-009A-6315-F2EE63B8E582}"/>
                  </a:ext>
                </a:extLst>
              </p:cNvPr>
              <p:cNvSpPr txBox="1"/>
              <p:nvPr/>
            </p:nvSpPr>
            <p:spPr>
              <a:xfrm>
                <a:off x="8896886" y="4857779"/>
                <a:ext cx="2601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6C0003DF-CCAB-009A-6315-F2EE63B8E582}"/>
                  </a:ext>
                </a:extLst>
              </p:cNvPr>
              <p:cNvSpPr txBox="1">
                <a:spLocks noRot="1" noChangeAspect="1" noMove="1" noResize="1" noEditPoints="1" noAdjustHandles="1" noChangeArrowheads="1" noChangeShapeType="1" noTextEdit="1"/>
              </p:cNvSpPr>
              <p:nvPr/>
            </p:nvSpPr>
            <p:spPr>
              <a:xfrm>
                <a:off x="8896886" y="4857779"/>
                <a:ext cx="260199" cy="276999"/>
              </a:xfrm>
              <a:prstGeom prst="rect">
                <a:avLst/>
              </a:prstGeom>
              <a:blipFill>
                <a:blip r:embed="rId22"/>
                <a:stretch>
                  <a:fillRect l="-19048" r="-952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A9880FA-FDF3-11C8-84E7-0C88FC1D3DB2}"/>
                  </a:ext>
                </a:extLst>
              </p:cNvPr>
              <p:cNvSpPr txBox="1"/>
              <p:nvPr/>
            </p:nvSpPr>
            <p:spPr>
              <a:xfrm>
                <a:off x="9396094" y="4811612"/>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oMath>
                  </m:oMathPara>
                </a14:m>
                <a:endParaRPr lang="en-US" dirty="0"/>
              </a:p>
            </p:txBody>
          </p:sp>
        </mc:Choice>
        <mc:Fallback xmlns="">
          <p:sp>
            <p:nvSpPr>
              <p:cNvPr id="29" name="TextBox 28">
                <a:extLst>
                  <a:ext uri="{FF2B5EF4-FFF2-40B4-BE49-F238E27FC236}">
                    <a16:creationId xmlns:a16="http://schemas.microsoft.com/office/drawing/2014/main" id="{6A9880FA-FDF3-11C8-84E7-0C88FC1D3DB2}"/>
                  </a:ext>
                </a:extLst>
              </p:cNvPr>
              <p:cNvSpPr txBox="1">
                <a:spLocks noRot="1" noChangeAspect="1" noMove="1" noResize="1" noEditPoints="1" noAdjustHandles="1" noChangeArrowheads="1" noChangeShapeType="1" noTextEdit="1"/>
              </p:cNvSpPr>
              <p:nvPr/>
            </p:nvSpPr>
            <p:spPr>
              <a:xfrm>
                <a:off x="9396094" y="4811612"/>
                <a:ext cx="645961"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A4CAB58-AEBF-2270-5E55-9293A0C8A89D}"/>
                  </a:ext>
                </a:extLst>
              </p:cNvPr>
              <p:cNvSpPr txBox="1"/>
              <p:nvPr/>
            </p:nvSpPr>
            <p:spPr>
              <a:xfrm>
                <a:off x="10069875" y="4792305"/>
                <a:ext cx="6459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BA4CAB58-AEBF-2270-5E55-9293A0C8A89D}"/>
                  </a:ext>
                </a:extLst>
              </p:cNvPr>
              <p:cNvSpPr txBox="1">
                <a:spLocks noRot="1" noChangeAspect="1" noMove="1" noResize="1" noEditPoints="1" noAdjustHandles="1" noChangeArrowheads="1" noChangeShapeType="1" noTextEdit="1"/>
              </p:cNvSpPr>
              <p:nvPr/>
            </p:nvSpPr>
            <p:spPr>
              <a:xfrm>
                <a:off x="10069875" y="4792305"/>
                <a:ext cx="645961" cy="369332"/>
              </a:xfrm>
              <a:prstGeom prst="rect">
                <a:avLst/>
              </a:prstGeom>
              <a:blipFill>
                <a:blip r:embed="rId24"/>
                <a:stretch>
                  <a:fillRect/>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B6C52C9C-A3B1-6735-16B7-09D36C0506BA}"/>
              </a:ext>
            </a:extLst>
          </p:cNvPr>
          <p:cNvSpPr/>
          <p:nvPr/>
        </p:nvSpPr>
        <p:spPr>
          <a:xfrm>
            <a:off x="2919966" y="3510762"/>
            <a:ext cx="453869" cy="8190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A8CC0F-0DC9-95A8-B47C-13BFBF26BA80}"/>
              </a:ext>
            </a:extLst>
          </p:cNvPr>
          <p:cNvSpPr/>
          <p:nvPr/>
        </p:nvSpPr>
        <p:spPr>
          <a:xfrm>
            <a:off x="3529576" y="3611239"/>
            <a:ext cx="453869" cy="12000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870D85-469F-3C56-6125-189909AAACF2}"/>
              </a:ext>
            </a:extLst>
          </p:cNvPr>
          <p:cNvSpPr/>
          <p:nvPr/>
        </p:nvSpPr>
        <p:spPr>
          <a:xfrm>
            <a:off x="4115360" y="3144313"/>
            <a:ext cx="453869" cy="21603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13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22675</TotalTime>
  <Words>1033</Words>
  <Application>Microsoft Macintosh PowerPoint</Application>
  <PresentationFormat>Widescreen</PresentationFormat>
  <Paragraphs>230</Paragraphs>
  <Slides>18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.SF NS</vt:lpstr>
      <vt:lpstr>AdvOT19ee2aa8.B</vt:lpstr>
      <vt:lpstr>AdvOT483a8203</vt:lpstr>
      <vt:lpstr>Aptos</vt:lpstr>
      <vt:lpstr>Aptos Display</vt:lpstr>
      <vt:lpstr>Arial</vt:lpstr>
      <vt:lpstr>Calibri</vt:lpstr>
      <vt:lpstr>Cambria Math</vt:lpstr>
      <vt:lpstr>Lucida Grande</vt:lpstr>
      <vt:lpstr>Menlo</vt:lpstr>
      <vt:lpstr>NimbusSanL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omid tavakol</dc:creator>
  <cp:lastModifiedBy>omid tavakol</cp:lastModifiedBy>
  <cp:revision>22</cp:revision>
  <dcterms:created xsi:type="dcterms:W3CDTF">2024-09-19T20:22:39Z</dcterms:created>
  <dcterms:modified xsi:type="dcterms:W3CDTF">2024-10-22T17:57:23Z</dcterms:modified>
</cp:coreProperties>
</file>